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76" r:id="rId3"/>
    <p:sldId id="258" r:id="rId4"/>
    <p:sldId id="259" r:id="rId5"/>
    <p:sldId id="261" r:id="rId6"/>
    <p:sldId id="278" r:id="rId7"/>
    <p:sldId id="263" r:id="rId8"/>
    <p:sldId id="265" r:id="rId9"/>
    <p:sldId id="279" r:id="rId10"/>
    <p:sldId id="281" r:id="rId11"/>
    <p:sldId id="262" r:id="rId12"/>
    <p:sldId id="292" r:id="rId13"/>
    <p:sldId id="280" r:id="rId14"/>
    <p:sldId id="267" r:id="rId15"/>
    <p:sldId id="282" r:id="rId16"/>
    <p:sldId id="283" r:id="rId17"/>
    <p:sldId id="290" r:id="rId18"/>
    <p:sldId id="284" r:id="rId19"/>
    <p:sldId id="291" r:id="rId20"/>
    <p:sldId id="270" r:id="rId21"/>
    <p:sldId id="285" r:id="rId22"/>
    <p:sldId id="274" r:id="rId23"/>
    <p:sldId id="286" r:id="rId24"/>
    <p:sldId id="287" r:id="rId25"/>
    <p:sldId id="288" r:id="rId26"/>
    <p:sldId id="289" r:id="rId27"/>
  </p:sldIdLst>
  <p:sldSz cx="18288000" cy="10287000"/>
  <p:notesSz cx="6858000" cy="9144000"/>
  <p:embeddedFontLst>
    <p:embeddedFont>
      <p:font typeface="Source Han Sans JP" panose="020B0604020202020204" charset="-128"/>
      <p:regular r:id="rId28"/>
    </p:embeddedFont>
    <p:embeddedFont>
      <p:font typeface="Source Han Sans JP Bold" panose="020B0604020202020204" charset="-128"/>
      <p:regular r:id="rId29"/>
      <p:bold r:id="rId30"/>
    </p:embeddedFont>
    <p:embeddedFont>
      <p:font typeface="Source Han Sans JP Heavy" panose="020B0604020202020204" charset="-128"/>
      <p:regular r:id="rId31"/>
      <p:bold r:id="rId32"/>
    </p:embeddedFont>
    <p:embeddedFont>
      <p:font typeface="Meiryo UI" panose="020B0604030504040204" pitchFamily="34" charset="-128"/>
      <p:regular r:id="rId33"/>
      <p:bold r:id="rId34"/>
      <p:italic r:id="rId35"/>
      <p:boldItalic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E9AF907-20A9-619B-D247-C5EC7EA7636E}" v="1227" dt="2024-12-22T07:05:48.2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52" autoAdjust="0"/>
    <p:restoredTop sz="94648" autoAdjust="0"/>
  </p:normalViewPr>
  <p:slideViewPr>
    <p:cSldViewPr>
      <p:cViewPr varScale="1">
        <p:scale>
          <a:sx n="78" d="100"/>
          <a:sy n="78" d="100"/>
        </p:scale>
        <p:origin x="264"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7.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俊介 横田" userId="c297da07d5bc78a9" providerId="Windows Live" clId="Web-{2D6009D3-2E95-B3AD-DE3E-22ACC47A779E}"/>
    <pc:docChg chg="modSld">
      <pc:chgData name="俊介 横田" userId="c297da07d5bc78a9" providerId="Windows Live" clId="Web-{2D6009D3-2E95-B3AD-DE3E-22ACC47A779E}" dt="2024-12-05T06:49:29.108" v="35" actId="20577"/>
      <pc:docMkLst>
        <pc:docMk/>
      </pc:docMkLst>
      <pc:sldChg chg="addSp delSp modSp">
        <pc:chgData name="俊介 横田" userId="c297da07d5bc78a9" providerId="Windows Live" clId="Web-{2D6009D3-2E95-B3AD-DE3E-22ACC47A779E}" dt="2024-12-05T06:46:22.384" v="24"/>
        <pc:sldMkLst>
          <pc:docMk/>
          <pc:sldMk cId="0" sldId="256"/>
        </pc:sldMkLst>
        <pc:spChg chg="add del mod">
          <ac:chgData name="俊介 横田" userId="c297da07d5bc78a9" providerId="Windows Live" clId="Web-{2D6009D3-2E95-B3AD-DE3E-22ACC47A779E}" dt="2024-12-05T06:45:17.741" v="23" actId="14100"/>
          <ac:spMkLst>
            <pc:docMk/>
            <pc:sldMk cId="0" sldId="256"/>
            <ac:spMk id="6" creationId="{00000000-0000-0000-0000-000000000000}"/>
          </ac:spMkLst>
        </pc:spChg>
        <pc:spChg chg="add del">
          <ac:chgData name="俊介 横田" userId="c297da07d5bc78a9" providerId="Windows Live" clId="Web-{2D6009D3-2E95-B3AD-DE3E-22ACC47A779E}" dt="2024-12-05T06:46:22.384" v="24"/>
          <ac:spMkLst>
            <pc:docMk/>
            <pc:sldMk cId="0" sldId="256"/>
            <ac:spMk id="9" creationId="{5318EBB0-EAB1-4809-603B-95A523C7A2DC}"/>
          </ac:spMkLst>
        </pc:spChg>
      </pc:sldChg>
      <pc:sldChg chg="modSp">
        <pc:chgData name="俊介 横田" userId="c297da07d5bc78a9" providerId="Windows Live" clId="Web-{2D6009D3-2E95-B3AD-DE3E-22ACC47A779E}" dt="2024-12-05T06:49:29.108" v="35" actId="20577"/>
        <pc:sldMkLst>
          <pc:docMk/>
          <pc:sldMk cId="0" sldId="259"/>
        </pc:sldMkLst>
        <pc:spChg chg="mod">
          <ac:chgData name="俊介 横田" userId="c297da07d5bc78a9" providerId="Windows Live" clId="Web-{2D6009D3-2E95-B3AD-DE3E-22ACC47A779E}" dt="2024-12-05T06:49:29.108" v="35" actId="20577"/>
          <ac:spMkLst>
            <pc:docMk/>
            <pc:sldMk cId="0" sldId="259"/>
            <ac:spMk id="11" creationId="{1A46E4EE-9063-56D0-868C-EC3654C58C87}"/>
          </ac:spMkLst>
        </pc:spChg>
      </pc:sldChg>
    </pc:docChg>
  </pc:docChgLst>
  <pc:docChgLst>
    <pc:chgData name="俊介 横田" userId="c297da07d5bc78a9" providerId="Windows Live" clId="Web-{44BE388D-EDC6-5382-A879-F94BDBEC6355}"/>
    <pc:docChg chg="addSld delSld modSld">
      <pc:chgData name="俊介 横田" userId="c297da07d5bc78a9" providerId="Windows Live" clId="Web-{44BE388D-EDC6-5382-A879-F94BDBEC6355}" dt="2024-12-15T13:47:42.751" v="547" actId="20577"/>
      <pc:docMkLst>
        <pc:docMk/>
      </pc:docMkLst>
      <pc:sldChg chg="modSp">
        <pc:chgData name="俊介 横田" userId="c297da07d5bc78a9" providerId="Windows Live" clId="Web-{44BE388D-EDC6-5382-A879-F94BDBEC6355}" dt="2024-12-13T07:35:54.821" v="30" actId="20577"/>
        <pc:sldMkLst>
          <pc:docMk/>
          <pc:sldMk cId="0" sldId="259"/>
        </pc:sldMkLst>
        <pc:spChg chg="mod">
          <ac:chgData name="俊介 横田" userId="c297da07d5bc78a9" providerId="Windows Live" clId="Web-{44BE388D-EDC6-5382-A879-F94BDBEC6355}" dt="2024-12-13T07:35:54.821" v="30" actId="20577"/>
          <ac:spMkLst>
            <pc:docMk/>
            <pc:sldMk cId="0" sldId="259"/>
            <ac:spMk id="11" creationId="{1A46E4EE-9063-56D0-868C-EC3654C58C87}"/>
          </ac:spMkLst>
        </pc:spChg>
      </pc:sldChg>
      <pc:sldChg chg="addSp delSp modSp">
        <pc:chgData name="俊介 横田" userId="c297da07d5bc78a9" providerId="Windows Live" clId="Web-{44BE388D-EDC6-5382-A879-F94BDBEC6355}" dt="2024-12-15T13:47:42.751" v="547" actId="20577"/>
        <pc:sldMkLst>
          <pc:docMk/>
          <pc:sldMk cId="0" sldId="262"/>
        </pc:sldMkLst>
        <pc:spChg chg="mod">
          <ac:chgData name="俊介 横田" userId="c297da07d5bc78a9" providerId="Windows Live" clId="Web-{44BE388D-EDC6-5382-A879-F94BDBEC6355}" dt="2024-12-15T13:47:42.751" v="547" actId="20577"/>
          <ac:spMkLst>
            <pc:docMk/>
            <pc:sldMk cId="0" sldId="262"/>
            <ac:spMk id="20" creationId="{6A12DA39-2540-DA2F-F551-85617C3863CF}"/>
          </ac:spMkLst>
        </pc:spChg>
        <pc:picChg chg="add mod ord">
          <ac:chgData name="俊介 横田" userId="c297da07d5bc78a9" providerId="Windows Live" clId="Web-{44BE388D-EDC6-5382-A879-F94BDBEC6355}" dt="2024-12-15T13:45:20.168" v="529" actId="1076"/>
          <ac:picMkLst>
            <pc:docMk/>
            <pc:sldMk cId="0" sldId="262"/>
            <ac:picMk id="2" creationId="{D48AB143-4AA9-4FD1-01A5-B9E8BC2E9C1B}"/>
          </ac:picMkLst>
        </pc:picChg>
        <pc:picChg chg="del mod">
          <ac:chgData name="俊介 横田" userId="c297da07d5bc78a9" providerId="Windows Live" clId="Web-{44BE388D-EDC6-5382-A879-F94BDBEC6355}" dt="2024-12-15T13:45:27.590" v="531"/>
          <ac:picMkLst>
            <pc:docMk/>
            <pc:sldMk cId="0" sldId="262"/>
            <ac:picMk id="19" creationId="{3155F613-F1F0-4BD8-D7C7-4072C15D0EE6}"/>
          </ac:picMkLst>
        </pc:picChg>
      </pc:sldChg>
      <pc:sldChg chg="modSp">
        <pc:chgData name="俊介 横田" userId="c297da07d5bc78a9" providerId="Windows Live" clId="Web-{44BE388D-EDC6-5382-A879-F94BDBEC6355}" dt="2024-12-13T07:36:41.995" v="34" actId="20577"/>
        <pc:sldMkLst>
          <pc:docMk/>
          <pc:sldMk cId="239072508" sldId="278"/>
        </pc:sldMkLst>
        <pc:spChg chg="mod">
          <ac:chgData name="俊介 横田" userId="c297da07d5bc78a9" providerId="Windows Live" clId="Web-{44BE388D-EDC6-5382-A879-F94BDBEC6355}" dt="2024-12-13T07:36:41.995" v="34" actId="20577"/>
          <ac:spMkLst>
            <pc:docMk/>
            <pc:sldMk cId="239072508" sldId="278"/>
            <ac:spMk id="8" creationId="{68D9D7B8-371F-D08A-002A-4C054C54CD7F}"/>
          </ac:spMkLst>
        </pc:spChg>
      </pc:sldChg>
      <pc:sldChg chg="modSp">
        <pc:chgData name="俊介 横田" userId="c297da07d5bc78a9" providerId="Windows Live" clId="Web-{44BE388D-EDC6-5382-A879-F94BDBEC6355}" dt="2024-12-13T07:49:22.429" v="57" actId="20577"/>
        <pc:sldMkLst>
          <pc:docMk/>
          <pc:sldMk cId="2337145351" sldId="279"/>
        </pc:sldMkLst>
        <pc:spChg chg="mod">
          <ac:chgData name="俊介 横田" userId="c297da07d5bc78a9" providerId="Windows Live" clId="Web-{44BE388D-EDC6-5382-A879-F94BDBEC6355}" dt="2024-12-13T07:49:22.429" v="57" actId="20577"/>
          <ac:spMkLst>
            <pc:docMk/>
            <pc:sldMk cId="2337145351" sldId="279"/>
            <ac:spMk id="12" creationId="{7C2610FF-FBB5-A981-CBAB-87F330BE0AE1}"/>
          </ac:spMkLst>
        </pc:spChg>
      </pc:sldChg>
      <pc:sldChg chg="addSp delSp modSp">
        <pc:chgData name="俊介 横田" userId="c297da07d5bc78a9" providerId="Windows Live" clId="Web-{44BE388D-EDC6-5382-A879-F94BDBEC6355}" dt="2024-12-13T08:16:13.098" v="144" actId="20577"/>
        <pc:sldMkLst>
          <pc:docMk/>
          <pc:sldMk cId="1252475232" sldId="280"/>
        </pc:sldMkLst>
        <pc:spChg chg="mod">
          <ac:chgData name="俊介 横田" userId="c297da07d5bc78a9" providerId="Windows Live" clId="Web-{44BE388D-EDC6-5382-A879-F94BDBEC6355}" dt="2024-12-13T08:16:03.472" v="139" actId="20577"/>
          <ac:spMkLst>
            <pc:docMk/>
            <pc:sldMk cId="1252475232" sldId="280"/>
            <ac:spMk id="9" creationId="{27B9D380-93E9-2BC9-2405-DC7AF37282B6}"/>
          </ac:spMkLst>
        </pc:spChg>
        <pc:spChg chg="mod">
          <ac:chgData name="俊介 横田" userId="c297da07d5bc78a9" providerId="Windows Live" clId="Web-{44BE388D-EDC6-5382-A879-F94BDBEC6355}" dt="2024-12-13T08:16:13.098" v="144" actId="20577"/>
          <ac:spMkLst>
            <pc:docMk/>
            <pc:sldMk cId="1252475232" sldId="280"/>
            <ac:spMk id="11" creationId="{7D05896B-AD54-DF7D-27B4-9D974BE8C2AE}"/>
          </ac:spMkLst>
        </pc:spChg>
        <pc:picChg chg="add mod ord">
          <ac:chgData name="俊介 横田" userId="c297da07d5bc78a9" providerId="Windows Live" clId="Web-{44BE388D-EDC6-5382-A879-F94BDBEC6355}" dt="2024-12-13T08:14:43.579" v="135"/>
          <ac:picMkLst>
            <pc:docMk/>
            <pc:sldMk cId="1252475232" sldId="280"/>
            <ac:picMk id="2" creationId="{C830F38B-F04D-9755-A5EE-A0D9BB385604}"/>
          </ac:picMkLst>
        </pc:picChg>
        <pc:picChg chg="del mod">
          <ac:chgData name="俊介 横田" userId="c297da07d5bc78a9" providerId="Windows Live" clId="Web-{44BE388D-EDC6-5382-A879-F94BDBEC6355}" dt="2024-12-13T08:14:49.860" v="137"/>
          <ac:picMkLst>
            <pc:docMk/>
            <pc:sldMk cId="1252475232" sldId="280"/>
            <ac:picMk id="20" creationId="{6377000B-40E7-C48A-A263-58CAB7590A0B}"/>
          </ac:picMkLst>
        </pc:picChg>
      </pc:sldChg>
      <pc:sldChg chg="addSp delSp modSp">
        <pc:chgData name="俊介 横田" userId="c297da07d5bc78a9" providerId="Windows Live" clId="Web-{44BE388D-EDC6-5382-A879-F94BDBEC6355}" dt="2024-12-13T07:59:38.108" v="100" actId="20577"/>
        <pc:sldMkLst>
          <pc:docMk/>
          <pc:sldMk cId="665664512" sldId="281"/>
        </pc:sldMkLst>
        <pc:spChg chg="mod">
          <ac:chgData name="俊介 横田" userId="c297da07d5bc78a9" providerId="Windows Live" clId="Web-{44BE388D-EDC6-5382-A879-F94BDBEC6355}" dt="2024-12-13T07:59:38.108" v="100" actId="20577"/>
          <ac:spMkLst>
            <pc:docMk/>
            <pc:sldMk cId="665664512" sldId="281"/>
            <ac:spMk id="17" creationId="{95CAADAF-4908-BF94-3472-FEE9F7688DF9}"/>
          </ac:spMkLst>
        </pc:spChg>
        <pc:picChg chg="add del mod ord">
          <ac:chgData name="俊介 横田" userId="c297da07d5bc78a9" providerId="Windows Live" clId="Web-{44BE388D-EDC6-5382-A879-F94BDBEC6355}" dt="2024-12-13T04:30:04.072" v="8"/>
          <ac:picMkLst>
            <pc:docMk/>
            <pc:sldMk cId="665664512" sldId="281"/>
            <ac:picMk id="2" creationId="{9C2D8B33-14F8-D5DB-2D38-1CF872B3AA6C}"/>
          </ac:picMkLst>
        </pc:picChg>
        <pc:picChg chg="del mod">
          <ac:chgData name="俊介 横田" userId="c297da07d5bc78a9" providerId="Windows Live" clId="Web-{44BE388D-EDC6-5382-A879-F94BDBEC6355}" dt="2024-12-13T04:30:10.728" v="10"/>
          <ac:picMkLst>
            <pc:docMk/>
            <pc:sldMk cId="665664512" sldId="281"/>
            <ac:picMk id="6" creationId="{78C6F8EC-3FB1-F20C-0D60-1441B940F8D5}"/>
          </ac:picMkLst>
        </pc:picChg>
      </pc:sldChg>
      <pc:sldChg chg="addSp delSp modSp">
        <pc:chgData name="俊介 横田" userId="c297da07d5bc78a9" providerId="Windows Live" clId="Web-{44BE388D-EDC6-5382-A879-F94BDBEC6355}" dt="2024-12-13T08:22:54.831" v="149"/>
        <pc:sldMkLst>
          <pc:docMk/>
          <pc:sldMk cId="2127994007" sldId="283"/>
        </pc:sldMkLst>
        <pc:picChg chg="add mod ord">
          <ac:chgData name="俊介 横田" userId="c297da07d5bc78a9" providerId="Windows Live" clId="Web-{44BE388D-EDC6-5382-A879-F94BDBEC6355}" dt="2024-12-13T08:22:51.831" v="147"/>
          <ac:picMkLst>
            <pc:docMk/>
            <pc:sldMk cId="2127994007" sldId="283"/>
            <ac:picMk id="2" creationId="{21258BAD-7D7F-70E6-9672-4F9FD6F13FD5}"/>
          </ac:picMkLst>
        </pc:picChg>
        <pc:picChg chg="del mod">
          <ac:chgData name="俊介 横田" userId="c297da07d5bc78a9" providerId="Windows Live" clId="Web-{44BE388D-EDC6-5382-A879-F94BDBEC6355}" dt="2024-12-13T08:22:54.831" v="149"/>
          <ac:picMkLst>
            <pc:docMk/>
            <pc:sldMk cId="2127994007" sldId="283"/>
            <ac:picMk id="14" creationId="{4A9439E4-44AD-4DEE-EC18-881FBEDF3BF7}"/>
          </ac:picMkLst>
        </pc:picChg>
      </pc:sldChg>
      <pc:sldChg chg="addSp delSp modSp">
        <pc:chgData name="俊介 横田" userId="c297da07d5bc78a9" providerId="Windows Live" clId="Web-{44BE388D-EDC6-5382-A879-F94BDBEC6355}" dt="2024-12-13T09:20:36.240" v="442" actId="20577"/>
        <pc:sldMkLst>
          <pc:docMk/>
          <pc:sldMk cId="2543424618" sldId="284"/>
        </pc:sldMkLst>
        <pc:spChg chg="add del mod">
          <ac:chgData name="俊介 横田" userId="c297da07d5bc78a9" providerId="Windows Live" clId="Web-{44BE388D-EDC6-5382-A879-F94BDBEC6355}" dt="2024-12-13T08:37:01.206" v="184"/>
          <ac:spMkLst>
            <pc:docMk/>
            <pc:sldMk cId="2543424618" sldId="284"/>
            <ac:spMk id="2" creationId="{13137D6D-8E88-875D-78E7-C7C9F4823BC6}"/>
          </ac:spMkLst>
        </pc:spChg>
        <pc:spChg chg="mod">
          <ac:chgData name="俊介 横田" userId="c297da07d5bc78a9" providerId="Windows Live" clId="Web-{44BE388D-EDC6-5382-A879-F94BDBEC6355}" dt="2024-12-13T09:20:36.240" v="442" actId="20577"/>
          <ac:spMkLst>
            <pc:docMk/>
            <pc:sldMk cId="2543424618" sldId="284"/>
            <ac:spMk id="9" creationId="{FC6A3DBC-ECE6-6120-E9CB-623847BB1B73}"/>
          </ac:spMkLst>
        </pc:spChg>
      </pc:sldChg>
      <pc:sldChg chg="modSp">
        <pc:chgData name="俊介 横田" userId="c297da07d5bc78a9" providerId="Windows Live" clId="Web-{44BE388D-EDC6-5382-A879-F94BDBEC6355}" dt="2024-12-13T08:53:48.806" v="338" actId="20577"/>
        <pc:sldMkLst>
          <pc:docMk/>
          <pc:sldMk cId="715876952" sldId="286"/>
        </pc:sldMkLst>
        <pc:spChg chg="mod">
          <ac:chgData name="俊介 横田" userId="c297da07d5bc78a9" providerId="Windows Live" clId="Web-{44BE388D-EDC6-5382-A879-F94BDBEC6355}" dt="2024-12-13T08:53:48.806" v="338" actId="20577"/>
          <ac:spMkLst>
            <pc:docMk/>
            <pc:sldMk cId="715876952" sldId="286"/>
            <ac:spMk id="9" creationId="{72D913AF-5BD1-66DC-4F36-B8ACEE814648}"/>
          </ac:spMkLst>
        </pc:spChg>
      </pc:sldChg>
      <pc:sldChg chg="modSp">
        <pc:chgData name="俊介 横田" userId="c297da07d5bc78a9" providerId="Windows Live" clId="Web-{44BE388D-EDC6-5382-A879-F94BDBEC6355}" dt="2024-12-13T08:58:32.879" v="381" actId="20577"/>
        <pc:sldMkLst>
          <pc:docMk/>
          <pc:sldMk cId="902420620" sldId="287"/>
        </pc:sldMkLst>
        <pc:spChg chg="mod">
          <ac:chgData name="俊介 横田" userId="c297da07d5bc78a9" providerId="Windows Live" clId="Web-{44BE388D-EDC6-5382-A879-F94BDBEC6355}" dt="2024-12-13T08:56:25.124" v="366" actId="20577"/>
          <ac:spMkLst>
            <pc:docMk/>
            <pc:sldMk cId="902420620" sldId="287"/>
            <ac:spMk id="2" creationId="{22A6449F-66B2-B203-6AEF-FF551E113CC1}"/>
          </ac:spMkLst>
        </pc:spChg>
        <pc:spChg chg="mod">
          <ac:chgData name="俊介 横田" userId="c297da07d5bc78a9" providerId="Windows Live" clId="Web-{44BE388D-EDC6-5382-A879-F94BDBEC6355}" dt="2024-12-13T08:58:32.879" v="381" actId="20577"/>
          <ac:spMkLst>
            <pc:docMk/>
            <pc:sldMk cId="902420620" sldId="287"/>
            <ac:spMk id="9" creationId="{6F8BF850-BD00-E6CA-C81E-C76B283437FC}"/>
          </ac:spMkLst>
        </pc:spChg>
      </pc:sldChg>
      <pc:sldChg chg="modSp">
        <pc:chgData name="俊介 横田" userId="c297da07d5bc78a9" providerId="Windows Live" clId="Web-{44BE388D-EDC6-5382-A879-F94BDBEC6355}" dt="2024-12-13T09:29:23.072" v="463" actId="20577"/>
        <pc:sldMkLst>
          <pc:docMk/>
          <pc:sldMk cId="3035725492" sldId="288"/>
        </pc:sldMkLst>
        <pc:spChg chg="mod">
          <ac:chgData name="俊介 横田" userId="c297da07d5bc78a9" providerId="Windows Live" clId="Web-{44BE388D-EDC6-5382-A879-F94BDBEC6355}" dt="2024-12-13T09:29:23.072" v="463" actId="20577"/>
          <ac:spMkLst>
            <pc:docMk/>
            <pc:sldMk cId="3035725492" sldId="288"/>
            <ac:spMk id="9" creationId="{91283208-2E71-DDA0-5D3E-B8575757D010}"/>
          </ac:spMkLst>
        </pc:spChg>
      </pc:sldChg>
      <pc:sldChg chg="modSp">
        <pc:chgData name="俊介 横田" userId="c297da07d5bc78a9" providerId="Windows Live" clId="Web-{44BE388D-EDC6-5382-A879-F94BDBEC6355}" dt="2024-12-13T09:13:36.099" v="437" actId="20577"/>
        <pc:sldMkLst>
          <pc:docMk/>
          <pc:sldMk cId="557853367" sldId="289"/>
        </pc:sldMkLst>
        <pc:spChg chg="mod">
          <ac:chgData name="俊介 横田" userId="c297da07d5bc78a9" providerId="Windows Live" clId="Web-{44BE388D-EDC6-5382-A879-F94BDBEC6355}" dt="2024-12-13T09:13:36.099" v="437" actId="20577"/>
          <ac:spMkLst>
            <pc:docMk/>
            <pc:sldMk cId="557853367" sldId="289"/>
            <ac:spMk id="9" creationId="{26BCD187-A19A-F12B-9AE2-FE3CF3D1ECB9}"/>
          </ac:spMkLst>
        </pc:spChg>
      </pc:sldChg>
      <pc:sldChg chg="modSp">
        <pc:chgData name="俊介 横田" userId="c297da07d5bc78a9" providerId="Windows Live" clId="Web-{44BE388D-EDC6-5382-A879-F94BDBEC6355}" dt="2024-12-13T09:26:40.488" v="446" actId="20577"/>
        <pc:sldMkLst>
          <pc:docMk/>
          <pc:sldMk cId="3736760860" sldId="291"/>
        </pc:sldMkLst>
        <pc:spChg chg="mod">
          <ac:chgData name="俊介 横田" userId="c297da07d5bc78a9" providerId="Windows Live" clId="Web-{44BE388D-EDC6-5382-A879-F94BDBEC6355}" dt="2024-12-13T08:35:58.876" v="180" actId="20577"/>
          <ac:spMkLst>
            <pc:docMk/>
            <pc:sldMk cId="3736760860" sldId="291"/>
            <ac:spMk id="2" creationId="{D04DBB40-5616-1FB0-C4C7-0F6BEA2C1798}"/>
          </ac:spMkLst>
        </pc:spChg>
        <pc:spChg chg="mod">
          <ac:chgData name="俊介 横田" userId="c297da07d5bc78a9" providerId="Windows Live" clId="Web-{44BE388D-EDC6-5382-A879-F94BDBEC6355}" dt="2024-12-13T09:26:40.488" v="446" actId="20577"/>
          <ac:spMkLst>
            <pc:docMk/>
            <pc:sldMk cId="3736760860" sldId="291"/>
            <ac:spMk id="12" creationId="{B52B434D-ACC4-9AF5-CEEF-1085139195B7}"/>
          </ac:spMkLst>
        </pc:spChg>
      </pc:sldChg>
      <pc:sldChg chg="addSp delSp modSp">
        <pc:chgData name="俊介 横田" userId="c297da07d5bc78a9" providerId="Windows Live" clId="Web-{44BE388D-EDC6-5382-A879-F94BDBEC6355}" dt="2024-12-14T07:17:22.213" v="520"/>
        <pc:sldMkLst>
          <pc:docMk/>
          <pc:sldMk cId="3385147646" sldId="292"/>
        </pc:sldMkLst>
        <pc:spChg chg="mod">
          <ac:chgData name="俊介 横田" userId="c297da07d5bc78a9" providerId="Windows Live" clId="Web-{44BE388D-EDC6-5382-A879-F94BDBEC6355}" dt="2024-12-14T07:10:22.096" v="485" actId="1076"/>
          <ac:spMkLst>
            <pc:docMk/>
            <pc:sldMk cId="3385147646" sldId="292"/>
            <ac:spMk id="8" creationId="{8A2D8504-BBE4-753E-D8D4-293F48036B68}"/>
          </ac:spMkLst>
        </pc:spChg>
        <pc:picChg chg="add del mod ord">
          <ac:chgData name="俊介 横田" userId="c297da07d5bc78a9" providerId="Windows Live" clId="Web-{44BE388D-EDC6-5382-A879-F94BDBEC6355}" dt="2024-12-14T07:13:55.209" v="505"/>
          <ac:picMkLst>
            <pc:docMk/>
            <pc:sldMk cId="3385147646" sldId="292"/>
            <ac:picMk id="2" creationId="{51598064-7886-9DC2-84A7-B2C64310FC98}"/>
          </ac:picMkLst>
        </pc:picChg>
        <pc:picChg chg="add del mod ord">
          <ac:chgData name="俊介 横田" userId="c297da07d5bc78a9" providerId="Windows Live" clId="Web-{44BE388D-EDC6-5382-A879-F94BDBEC6355}" dt="2024-12-14T07:13:47.740" v="503"/>
          <ac:picMkLst>
            <pc:docMk/>
            <pc:sldMk cId="3385147646" sldId="292"/>
            <ac:picMk id="4" creationId="{5102CC1C-09FF-268F-D16F-25A919931199}"/>
          </ac:picMkLst>
        </pc:picChg>
        <pc:picChg chg="add del mod ord">
          <ac:chgData name="俊介 横田" userId="c297da07d5bc78a9" providerId="Windows Live" clId="Web-{44BE388D-EDC6-5382-A879-F94BDBEC6355}" dt="2024-12-14T07:17:22.213" v="520"/>
          <ac:picMkLst>
            <pc:docMk/>
            <pc:sldMk cId="3385147646" sldId="292"/>
            <ac:picMk id="5" creationId="{54C4F0D0-3B91-F57A-F063-4E9304297E41}"/>
          </ac:picMkLst>
        </pc:picChg>
        <pc:picChg chg="del mod">
          <ac:chgData name="俊介 横田" userId="c297da07d5bc78a9" providerId="Windows Live" clId="Web-{44BE388D-EDC6-5382-A879-F94BDBEC6355}" dt="2024-12-14T07:06:05.649" v="474"/>
          <ac:picMkLst>
            <pc:docMk/>
            <pc:sldMk cId="3385147646" sldId="292"/>
            <ac:picMk id="6" creationId="{55EE8A81-BBCC-AD87-F523-067255C2BB49}"/>
          </ac:picMkLst>
        </pc:picChg>
        <pc:picChg chg="add mod ord">
          <ac:chgData name="俊介 横田" userId="c297da07d5bc78a9" providerId="Windows Live" clId="Web-{44BE388D-EDC6-5382-A879-F94BDBEC6355}" dt="2024-12-14T07:17:13.416" v="517"/>
          <ac:picMkLst>
            <pc:docMk/>
            <pc:sldMk cId="3385147646" sldId="292"/>
            <ac:picMk id="12" creationId="{41B1F766-A012-B152-5F20-8B7EE80B2D6D}"/>
          </ac:picMkLst>
        </pc:picChg>
      </pc:sldChg>
      <pc:sldChg chg="add del replId">
        <pc:chgData name="俊介 横田" userId="c297da07d5bc78a9" providerId="Windows Live" clId="Web-{44BE388D-EDC6-5382-A879-F94BDBEC6355}" dt="2024-12-13T08:38:35.819" v="204"/>
        <pc:sldMkLst>
          <pc:docMk/>
          <pc:sldMk cId="297376895" sldId="293"/>
        </pc:sldMkLst>
      </pc:sldChg>
      <pc:sldChg chg="add del replId">
        <pc:chgData name="俊介 横田" userId="c297da07d5bc78a9" providerId="Windows Live" clId="Web-{44BE388D-EDC6-5382-A879-F94BDBEC6355}" dt="2024-12-13T08:58:48.911" v="382"/>
        <pc:sldMkLst>
          <pc:docMk/>
          <pc:sldMk cId="872004144" sldId="293"/>
        </pc:sldMkLst>
      </pc:sldChg>
    </pc:docChg>
  </pc:docChgLst>
  <pc:docChgLst>
    <pc:chgData name="俊介 横田" userId="c297da07d5bc78a9" providerId="Windows Live" clId="Web-{BE9AF907-20A9-619B-D247-C5EC7EA7636E}"/>
    <pc:docChg chg="modSld">
      <pc:chgData name="俊介 横田" userId="c297da07d5bc78a9" providerId="Windows Live" clId="Web-{BE9AF907-20A9-619B-D247-C5EC7EA7636E}" dt="2024-12-22T07:05:48.201" v="660" actId="14100"/>
      <pc:docMkLst>
        <pc:docMk/>
      </pc:docMkLst>
      <pc:sldChg chg="modSp">
        <pc:chgData name="俊介 横田" userId="c297da07d5bc78a9" providerId="Windows Live" clId="Web-{BE9AF907-20A9-619B-D247-C5EC7EA7636E}" dt="2024-12-22T07:01:52.008" v="649" actId="14100"/>
        <pc:sldMkLst>
          <pc:docMk/>
          <pc:sldMk cId="0" sldId="259"/>
        </pc:sldMkLst>
        <pc:spChg chg="mod">
          <ac:chgData name="俊介 横田" userId="c297da07d5bc78a9" providerId="Windows Live" clId="Web-{BE9AF907-20A9-619B-D247-C5EC7EA7636E}" dt="2024-12-22T07:01:52.008" v="649" actId="14100"/>
          <ac:spMkLst>
            <pc:docMk/>
            <pc:sldMk cId="0" sldId="259"/>
            <ac:spMk id="11" creationId="{1A46E4EE-9063-56D0-868C-EC3654C58C87}"/>
          </ac:spMkLst>
        </pc:spChg>
      </pc:sldChg>
      <pc:sldChg chg="modSp">
        <pc:chgData name="俊介 横田" userId="c297da07d5bc78a9" providerId="Windows Live" clId="Web-{BE9AF907-20A9-619B-D247-C5EC7EA7636E}" dt="2024-12-20T06:33:34.971" v="159" actId="20577"/>
        <pc:sldMkLst>
          <pc:docMk/>
          <pc:sldMk cId="0" sldId="262"/>
        </pc:sldMkLst>
        <pc:spChg chg="mod">
          <ac:chgData name="俊介 横田" userId="c297da07d5bc78a9" providerId="Windows Live" clId="Web-{BE9AF907-20A9-619B-D247-C5EC7EA7636E}" dt="2024-12-20T06:33:34.971" v="159" actId="20577"/>
          <ac:spMkLst>
            <pc:docMk/>
            <pc:sldMk cId="0" sldId="262"/>
            <ac:spMk id="20" creationId="{6A12DA39-2540-DA2F-F551-85617C3863CF}"/>
          </ac:spMkLst>
        </pc:spChg>
      </pc:sldChg>
      <pc:sldChg chg="addSp delSp modSp">
        <pc:chgData name="俊介 横田" userId="c297da07d5bc78a9" providerId="Windows Live" clId="Web-{BE9AF907-20A9-619B-D247-C5EC7EA7636E}" dt="2024-12-18T07:09:49.932" v="15"/>
        <pc:sldMkLst>
          <pc:docMk/>
          <pc:sldMk cId="0" sldId="263"/>
        </pc:sldMkLst>
        <pc:picChg chg="add mod ord">
          <ac:chgData name="俊介 横田" userId="c297da07d5bc78a9" providerId="Windows Live" clId="Web-{BE9AF907-20A9-619B-D247-C5EC7EA7636E}" dt="2024-12-18T07:09:44.869" v="13"/>
          <ac:picMkLst>
            <pc:docMk/>
            <pc:sldMk cId="0" sldId="263"/>
            <ac:picMk id="2" creationId="{F8681404-B0CF-CBF7-4275-85BC4533E1BE}"/>
          </ac:picMkLst>
        </pc:picChg>
        <pc:picChg chg="del mod">
          <ac:chgData name="俊介 横田" userId="c297da07d5bc78a9" providerId="Windows Live" clId="Web-{BE9AF907-20A9-619B-D247-C5EC7EA7636E}" dt="2024-12-18T07:09:49.932" v="15"/>
          <ac:picMkLst>
            <pc:docMk/>
            <pc:sldMk cId="0" sldId="263"/>
            <ac:picMk id="20" creationId="{839DCBE6-AFC7-132F-8D2B-03927758328D}"/>
          </ac:picMkLst>
        </pc:picChg>
      </pc:sldChg>
      <pc:sldChg chg="modSp">
        <pc:chgData name="俊介 横田" userId="c297da07d5bc78a9" providerId="Windows Live" clId="Web-{BE9AF907-20A9-619B-D247-C5EC7EA7636E}" dt="2024-12-21T08:46:58.755" v="642" actId="20577"/>
        <pc:sldMkLst>
          <pc:docMk/>
          <pc:sldMk cId="0" sldId="267"/>
        </pc:sldMkLst>
        <pc:spChg chg="mod">
          <ac:chgData name="俊介 横田" userId="c297da07d5bc78a9" providerId="Windows Live" clId="Web-{BE9AF907-20A9-619B-D247-C5EC7EA7636E}" dt="2024-12-21T08:46:58.755" v="642" actId="20577"/>
          <ac:spMkLst>
            <pc:docMk/>
            <pc:sldMk cId="0" sldId="267"/>
            <ac:spMk id="9" creationId="{32F928C1-F4BD-40CC-BAAE-D0AA2C91760C}"/>
          </ac:spMkLst>
        </pc:spChg>
      </pc:sldChg>
      <pc:sldChg chg="modSp">
        <pc:chgData name="俊介 横田" userId="c297da07d5bc78a9" providerId="Windows Live" clId="Web-{BE9AF907-20A9-619B-D247-C5EC7EA7636E}" dt="2024-12-21T08:46:50.520" v="640" actId="20577"/>
        <pc:sldMkLst>
          <pc:docMk/>
          <pc:sldMk cId="0" sldId="276"/>
        </pc:sldMkLst>
        <pc:spChg chg="mod">
          <ac:chgData name="俊介 横田" userId="c297da07d5bc78a9" providerId="Windows Live" clId="Web-{BE9AF907-20A9-619B-D247-C5EC7EA7636E}" dt="2024-12-21T08:46:50.520" v="640" actId="20577"/>
          <ac:spMkLst>
            <pc:docMk/>
            <pc:sldMk cId="0" sldId="276"/>
            <ac:spMk id="13" creationId="{00000000-0000-0000-0000-000000000000}"/>
          </ac:spMkLst>
        </pc:spChg>
      </pc:sldChg>
      <pc:sldChg chg="modSp">
        <pc:chgData name="俊介 横田" userId="c297da07d5bc78a9" providerId="Windows Live" clId="Web-{BE9AF907-20A9-619B-D247-C5EC7EA7636E}" dt="2024-12-22T07:01:16.616" v="648" actId="14100"/>
        <pc:sldMkLst>
          <pc:docMk/>
          <pc:sldMk cId="2337145351" sldId="279"/>
        </pc:sldMkLst>
        <pc:spChg chg="mod">
          <ac:chgData name="俊介 横田" userId="c297da07d5bc78a9" providerId="Windows Live" clId="Web-{BE9AF907-20A9-619B-D247-C5EC7EA7636E}" dt="2024-12-22T07:01:16.616" v="648" actId="14100"/>
          <ac:spMkLst>
            <pc:docMk/>
            <pc:sldMk cId="2337145351" sldId="279"/>
            <ac:spMk id="12" creationId="{7C2610FF-FBB5-A981-CBAB-87F330BE0AE1}"/>
          </ac:spMkLst>
        </pc:spChg>
        <pc:spChg chg="mod">
          <ac:chgData name="俊介 横田" userId="c297da07d5bc78a9" providerId="Windows Live" clId="Web-{BE9AF907-20A9-619B-D247-C5EC7EA7636E}" dt="2024-12-20T12:21:04.970" v="503" actId="1076"/>
          <ac:spMkLst>
            <pc:docMk/>
            <pc:sldMk cId="2337145351" sldId="279"/>
            <ac:spMk id="13" creationId="{B9062A2B-1418-FA3D-C2E4-D7960693C5C7}"/>
          </ac:spMkLst>
        </pc:spChg>
      </pc:sldChg>
      <pc:sldChg chg="modSp">
        <pc:chgData name="俊介 横田" userId="c297da07d5bc78a9" providerId="Windows Live" clId="Web-{BE9AF907-20A9-619B-D247-C5EC7EA7636E}" dt="2024-12-22T07:03:28.729" v="654" actId="14100"/>
        <pc:sldMkLst>
          <pc:docMk/>
          <pc:sldMk cId="1252475232" sldId="280"/>
        </pc:sldMkLst>
        <pc:spChg chg="mod">
          <ac:chgData name="俊介 横田" userId="c297da07d5bc78a9" providerId="Windows Live" clId="Web-{BE9AF907-20A9-619B-D247-C5EC7EA7636E}" dt="2024-12-20T12:45:16.500" v="540" actId="1076"/>
          <ac:spMkLst>
            <pc:docMk/>
            <pc:sldMk cId="1252475232" sldId="280"/>
            <ac:spMk id="8" creationId="{3F3E1D80-C5E3-F0C3-A0CA-F5B8FC4CAAB9}"/>
          </ac:spMkLst>
        </pc:spChg>
        <pc:spChg chg="mod">
          <ac:chgData name="俊介 横田" userId="c297da07d5bc78a9" providerId="Windows Live" clId="Web-{BE9AF907-20A9-619B-D247-C5EC7EA7636E}" dt="2024-12-22T07:03:28.729" v="654" actId="14100"/>
          <ac:spMkLst>
            <pc:docMk/>
            <pc:sldMk cId="1252475232" sldId="280"/>
            <ac:spMk id="9" creationId="{27B9D380-93E9-2BC9-2405-DC7AF37282B6}"/>
          </ac:spMkLst>
        </pc:spChg>
        <pc:spChg chg="mod">
          <ac:chgData name="俊介 横田" userId="c297da07d5bc78a9" providerId="Windows Live" clId="Web-{BE9AF907-20A9-619B-D247-C5EC7EA7636E}" dt="2024-12-22T07:02:59.228" v="652" actId="14100"/>
          <ac:spMkLst>
            <pc:docMk/>
            <pc:sldMk cId="1252475232" sldId="280"/>
            <ac:spMk id="11" creationId="{7D05896B-AD54-DF7D-27B4-9D974BE8C2AE}"/>
          </ac:spMkLst>
        </pc:spChg>
      </pc:sldChg>
      <pc:sldChg chg="modSp">
        <pc:chgData name="俊介 横田" userId="c297da07d5bc78a9" providerId="Windows Live" clId="Web-{BE9AF907-20A9-619B-D247-C5EC7EA7636E}" dt="2024-12-21T08:42:52.155" v="638" actId="20577"/>
        <pc:sldMkLst>
          <pc:docMk/>
          <pc:sldMk cId="1387221263" sldId="282"/>
        </pc:sldMkLst>
        <pc:spChg chg="mod">
          <ac:chgData name="俊介 横田" userId="c297da07d5bc78a9" providerId="Windows Live" clId="Web-{BE9AF907-20A9-619B-D247-C5EC7EA7636E}" dt="2024-12-21T08:42:52.155" v="638" actId="20577"/>
          <ac:spMkLst>
            <pc:docMk/>
            <pc:sldMk cId="1387221263" sldId="282"/>
            <ac:spMk id="12" creationId="{4357984E-B7F1-EB7B-496A-067598575988}"/>
          </ac:spMkLst>
        </pc:spChg>
      </pc:sldChg>
      <pc:sldChg chg="addSp delSp modSp">
        <pc:chgData name="俊介 横田" userId="c297da07d5bc78a9" providerId="Windows Live" clId="Web-{BE9AF907-20A9-619B-D247-C5EC7EA7636E}" dt="2024-12-20T10:59:51.392" v="431" actId="20577"/>
        <pc:sldMkLst>
          <pc:docMk/>
          <pc:sldMk cId="2127994007" sldId="283"/>
        </pc:sldMkLst>
        <pc:spChg chg="mod">
          <ac:chgData name="俊介 横田" userId="c297da07d5bc78a9" providerId="Windows Live" clId="Web-{BE9AF907-20A9-619B-D247-C5EC7EA7636E}" dt="2024-12-20T10:59:51.392" v="431" actId="20577"/>
          <ac:spMkLst>
            <pc:docMk/>
            <pc:sldMk cId="2127994007" sldId="283"/>
            <ac:spMk id="7" creationId="{C397CA16-7096-4996-4957-871BDD781107}"/>
          </ac:spMkLst>
        </pc:spChg>
        <pc:picChg chg="del mod">
          <ac:chgData name="俊介 横田" userId="c297da07d5bc78a9" providerId="Windows Live" clId="Web-{BE9AF907-20A9-619B-D247-C5EC7EA7636E}" dt="2024-12-17T10:39:48.478" v="4"/>
          <ac:picMkLst>
            <pc:docMk/>
            <pc:sldMk cId="2127994007" sldId="283"/>
            <ac:picMk id="2" creationId="{21258BAD-7D7F-70E6-9672-4F9FD6F13FD5}"/>
          </ac:picMkLst>
        </pc:picChg>
        <pc:picChg chg="add mod ord">
          <ac:chgData name="俊介 横田" userId="c297da07d5bc78a9" providerId="Windows Live" clId="Web-{BE9AF907-20A9-619B-D247-C5EC7EA7636E}" dt="2024-12-17T10:39:43.369" v="2"/>
          <ac:picMkLst>
            <pc:docMk/>
            <pc:sldMk cId="2127994007" sldId="283"/>
            <ac:picMk id="4" creationId="{6955AAF1-A843-75D7-AF3E-66A3CAA09A0F}"/>
          </ac:picMkLst>
        </pc:picChg>
      </pc:sldChg>
      <pc:sldChg chg="modSp">
        <pc:chgData name="俊介 横田" userId="c297da07d5bc78a9" providerId="Windows Live" clId="Web-{BE9AF907-20A9-619B-D247-C5EC7EA7636E}" dt="2024-12-21T07:31:32.317" v="628" actId="20577"/>
        <pc:sldMkLst>
          <pc:docMk/>
          <pc:sldMk cId="2543424618" sldId="284"/>
        </pc:sldMkLst>
        <pc:spChg chg="mod">
          <ac:chgData name="俊介 横田" userId="c297da07d5bc78a9" providerId="Windows Live" clId="Web-{BE9AF907-20A9-619B-D247-C5EC7EA7636E}" dt="2024-12-21T07:31:32.317" v="628" actId="20577"/>
          <ac:spMkLst>
            <pc:docMk/>
            <pc:sldMk cId="2543424618" sldId="284"/>
            <ac:spMk id="9" creationId="{FC6A3DBC-ECE6-6120-E9CB-623847BB1B73}"/>
          </ac:spMkLst>
        </pc:spChg>
      </pc:sldChg>
      <pc:sldChg chg="modSp">
        <pc:chgData name="俊介 横田" userId="c297da07d5bc78a9" providerId="Windows Live" clId="Web-{BE9AF907-20A9-619B-D247-C5EC7EA7636E}" dt="2024-12-22T07:04:33.824" v="658" actId="14100"/>
        <pc:sldMkLst>
          <pc:docMk/>
          <pc:sldMk cId="4232911173" sldId="285"/>
        </pc:sldMkLst>
        <pc:spChg chg="mod">
          <ac:chgData name="俊介 横田" userId="c297da07d5bc78a9" providerId="Windows Live" clId="Web-{BE9AF907-20A9-619B-D247-C5EC7EA7636E}" dt="2024-12-22T07:04:33.824" v="658" actId="14100"/>
          <ac:spMkLst>
            <pc:docMk/>
            <pc:sldMk cId="4232911173" sldId="285"/>
            <ac:spMk id="9" creationId="{F4806B38-2342-2E9D-7286-1D09854393A5}"/>
          </ac:spMkLst>
        </pc:spChg>
      </pc:sldChg>
      <pc:sldChg chg="modSp">
        <pc:chgData name="俊介 横田" userId="c297da07d5bc78a9" providerId="Windows Live" clId="Web-{BE9AF907-20A9-619B-D247-C5EC7EA7636E}" dt="2024-12-22T07:05:03.560" v="659" actId="14100"/>
        <pc:sldMkLst>
          <pc:docMk/>
          <pc:sldMk cId="715876952" sldId="286"/>
        </pc:sldMkLst>
        <pc:spChg chg="mod">
          <ac:chgData name="俊介 横田" userId="c297da07d5bc78a9" providerId="Windows Live" clId="Web-{BE9AF907-20A9-619B-D247-C5EC7EA7636E}" dt="2024-12-22T07:05:03.560" v="659" actId="14100"/>
          <ac:spMkLst>
            <pc:docMk/>
            <pc:sldMk cId="715876952" sldId="286"/>
            <ac:spMk id="9" creationId="{72D913AF-5BD1-66DC-4F36-B8ACEE814648}"/>
          </ac:spMkLst>
        </pc:spChg>
      </pc:sldChg>
      <pc:sldChg chg="modSp">
        <pc:chgData name="俊介 横田" userId="c297da07d5bc78a9" providerId="Windows Live" clId="Web-{BE9AF907-20A9-619B-D247-C5EC7EA7636E}" dt="2024-12-20T10:37:37.997" v="421" actId="20577"/>
        <pc:sldMkLst>
          <pc:docMk/>
          <pc:sldMk cId="902420620" sldId="287"/>
        </pc:sldMkLst>
        <pc:spChg chg="mod">
          <ac:chgData name="俊介 横田" userId="c297da07d5bc78a9" providerId="Windows Live" clId="Web-{BE9AF907-20A9-619B-D247-C5EC7EA7636E}" dt="2024-12-20T10:37:37.997" v="421" actId="20577"/>
          <ac:spMkLst>
            <pc:docMk/>
            <pc:sldMk cId="902420620" sldId="287"/>
            <ac:spMk id="9" creationId="{6F8BF850-BD00-E6CA-C81E-C76B283437FC}"/>
          </ac:spMkLst>
        </pc:spChg>
      </pc:sldChg>
      <pc:sldChg chg="modSp">
        <pc:chgData name="俊介 横田" userId="c297da07d5bc78a9" providerId="Windows Live" clId="Web-{BE9AF907-20A9-619B-D247-C5EC7EA7636E}" dt="2024-12-22T07:05:48.201" v="660" actId="14100"/>
        <pc:sldMkLst>
          <pc:docMk/>
          <pc:sldMk cId="3035725492" sldId="288"/>
        </pc:sldMkLst>
        <pc:spChg chg="mod">
          <ac:chgData name="俊介 横田" userId="c297da07d5bc78a9" providerId="Windows Live" clId="Web-{BE9AF907-20A9-619B-D247-C5EC7EA7636E}" dt="2024-12-22T07:05:48.201" v="660" actId="14100"/>
          <ac:spMkLst>
            <pc:docMk/>
            <pc:sldMk cId="3035725492" sldId="288"/>
            <ac:spMk id="9" creationId="{91283208-2E71-DDA0-5D3E-B8575757D010}"/>
          </ac:spMkLst>
        </pc:spChg>
      </pc:sldChg>
      <pc:sldChg chg="modSp">
        <pc:chgData name="俊介 横田" userId="c297da07d5bc78a9" providerId="Windows Live" clId="Web-{BE9AF907-20A9-619B-D247-C5EC7EA7636E}" dt="2024-12-20T06:41:07.565" v="196" actId="20577"/>
        <pc:sldMkLst>
          <pc:docMk/>
          <pc:sldMk cId="557853367" sldId="289"/>
        </pc:sldMkLst>
        <pc:spChg chg="mod">
          <ac:chgData name="俊介 横田" userId="c297da07d5bc78a9" providerId="Windows Live" clId="Web-{BE9AF907-20A9-619B-D247-C5EC7EA7636E}" dt="2024-12-20T06:41:07.565" v="196" actId="20577"/>
          <ac:spMkLst>
            <pc:docMk/>
            <pc:sldMk cId="557853367" sldId="289"/>
            <ac:spMk id="9" creationId="{26BCD187-A19A-F12B-9AE2-FE3CF3D1ECB9}"/>
          </ac:spMkLst>
        </pc:spChg>
      </pc:sldChg>
      <pc:sldChg chg="modSp">
        <pc:chgData name="俊介 横田" userId="c297da07d5bc78a9" providerId="Windows Live" clId="Web-{BE9AF907-20A9-619B-D247-C5EC7EA7636E}" dt="2024-12-22T06:53:43.010" v="644" actId="14100"/>
        <pc:sldMkLst>
          <pc:docMk/>
          <pc:sldMk cId="3736760860" sldId="291"/>
        </pc:sldMkLst>
        <pc:spChg chg="mod">
          <ac:chgData name="俊介 横田" userId="c297da07d5bc78a9" providerId="Windows Live" clId="Web-{BE9AF907-20A9-619B-D247-C5EC7EA7636E}" dt="2024-12-22T06:53:15.775" v="643" actId="14100"/>
          <ac:spMkLst>
            <pc:docMk/>
            <pc:sldMk cId="3736760860" sldId="291"/>
            <ac:spMk id="2" creationId="{D04DBB40-5616-1FB0-C4C7-0F6BEA2C1798}"/>
          </ac:spMkLst>
        </pc:spChg>
        <pc:spChg chg="mod">
          <ac:chgData name="俊介 横田" userId="c297da07d5bc78a9" providerId="Windows Live" clId="Web-{BE9AF907-20A9-619B-D247-C5EC7EA7636E}" dt="2024-12-22T06:53:43.010" v="644" actId="14100"/>
          <ac:spMkLst>
            <pc:docMk/>
            <pc:sldMk cId="3736760860" sldId="291"/>
            <ac:spMk id="12" creationId="{B52B434D-ACC4-9AF5-CEEF-1085139195B7}"/>
          </ac:spMkLst>
        </pc:spChg>
      </pc:sldChg>
      <pc:sldChg chg="modSp">
        <pc:chgData name="俊介 横田" userId="c297da07d5bc78a9" providerId="Windows Live" clId="Web-{BE9AF907-20A9-619B-D247-C5EC7EA7636E}" dt="2024-12-20T12:32:00.621" v="538" actId="20577"/>
        <pc:sldMkLst>
          <pc:docMk/>
          <pc:sldMk cId="3385147646" sldId="292"/>
        </pc:sldMkLst>
        <pc:spChg chg="mod">
          <ac:chgData name="俊介 横田" userId="c297da07d5bc78a9" providerId="Windows Live" clId="Web-{BE9AF907-20A9-619B-D247-C5EC7EA7636E}" dt="2024-12-20T12:32:00.621" v="538" actId="20577"/>
          <ac:spMkLst>
            <pc:docMk/>
            <pc:sldMk cId="3385147646" sldId="292"/>
            <ac:spMk id="8" creationId="{8A2D8504-BBE4-753E-D8D4-293F48036B68}"/>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png>
</file>

<file path=ppt/media/image4.svg>
</file>

<file path=ppt/media/image5.png>
</file>

<file path=ppt/media/image6.sv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726130" flipH="1">
            <a:off x="-9768671" y="-7038211"/>
            <a:ext cx="20946525" cy="17747419"/>
          </a:xfrm>
          <a:custGeom>
            <a:avLst/>
            <a:gdLst/>
            <a:ahLst/>
            <a:cxnLst/>
            <a:rect l="l" t="t" r="r" b="b"/>
            <a:pathLst>
              <a:path w="20946525" h="17747419">
                <a:moveTo>
                  <a:pt x="20946525" y="0"/>
                </a:moveTo>
                <a:lnTo>
                  <a:pt x="0" y="0"/>
                </a:lnTo>
                <a:lnTo>
                  <a:pt x="0" y="17747419"/>
                </a:lnTo>
                <a:lnTo>
                  <a:pt x="20946525" y="17747419"/>
                </a:lnTo>
                <a:lnTo>
                  <a:pt x="20946525"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3" name="Freeform 3"/>
          <p:cNvSpPr/>
          <p:nvPr/>
        </p:nvSpPr>
        <p:spPr>
          <a:xfrm rot="1076780">
            <a:off x="-3244002" y="3539107"/>
            <a:ext cx="12765768" cy="10816087"/>
          </a:xfrm>
          <a:custGeom>
            <a:avLst/>
            <a:gdLst/>
            <a:ahLst/>
            <a:cxnLst/>
            <a:rect l="l" t="t" r="r" b="b"/>
            <a:pathLst>
              <a:path w="12765768" h="10816087">
                <a:moveTo>
                  <a:pt x="0" y="0"/>
                </a:moveTo>
                <a:lnTo>
                  <a:pt x="12765767" y="0"/>
                </a:lnTo>
                <a:lnTo>
                  <a:pt x="12765767" y="10816087"/>
                </a:lnTo>
                <a:lnTo>
                  <a:pt x="0" y="108160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6" name="TextBox 6"/>
          <p:cNvSpPr txBox="1"/>
          <p:nvPr/>
        </p:nvSpPr>
        <p:spPr>
          <a:xfrm>
            <a:off x="9606858" y="8397374"/>
            <a:ext cx="7581255" cy="586058"/>
          </a:xfrm>
          <a:prstGeom prst="rect">
            <a:avLst/>
          </a:prstGeom>
        </p:spPr>
        <p:txBody>
          <a:bodyPr wrap="square" lIns="0" tIns="0" rIns="0" bIns="0" rtlCol="0" anchor="t">
            <a:spAutoFit/>
          </a:bodyPr>
          <a:lstStyle/>
          <a:p>
            <a:pPr algn="r">
              <a:lnSpc>
                <a:spcPts val="4899"/>
              </a:lnSpc>
            </a:pPr>
            <a:r>
              <a:rPr lang="en-US" sz="3450" b="1" spc="524" dirty="0">
                <a:solidFill>
                  <a:srgbClr val="3C3333"/>
                </a:solidFill>
                <a:latin typeface="Source Han Sans JP Bold"/>
                <a:ea typeface="Source Han Sans JP Bold"/>
                <a:cs typeface="Source Han Sans JP Bold"/>
                <a:sym typeface="Source Han Sans JP Bold"/>
              </a:rPr>
              <a:t>Telco Customer Churn</a:t>
            </a:r>
            <a:endParaRPr lang="en-US" sz="3450" b="1" spc="524" dirty="0">
              <a:solidFill>
                <a:srgbClr val="3C3333"/>
              </a:solidFill>
              <a:latin typeface="Source Han Sans JP Bold"/>
              <a:ea typeface="Source Han Sans JP Bold"/>
              <a:cs typeface="Source Han Sans JP Bold"/>
            </a:endParaRPr>
          </a:p>
        </p:txBody>
      </p:sp>
      <p:sp>
        <p:nvSpPr>
          <p:cNvPr id="8" name="TextBox 8"/>
          <p:cNvSpPr txBox="1"/>
          <p:nvPr/>
        </p:nvSpPr>
        <p:spPr>
          <a:xfrm>
            <a:off x="5153813" y="6823693"/>
            <a:ext cx="12010237" cy="1511311"/>
          </a:xfrm>
          <a:prstGeom prst="rect">
            <a:avLst/>
          </a:prstGeom>
        </p:spPr>
        <p:txBody>
          <a:bodyPr lIns="0" tIns="0" rIns="0" bIns="0" rtlCol="0" anchor="t">
            <a:spAutoFit/>
          </a:bodyPr>
          <a:lstStyle/>
          <a:p>
            <a:pPr algn="r">
              <a:lnSpc>
                <a:spcPts val="12599"/>
              </a:lnSpc>
            </a:pPr>
            <a:r>
              <a:rPr lang="en-US" sz="8999" b="1" spc="449" dirty="0" err="1">
                <a:solidFill>
                  <a:srgbClr val="3C3333"/>
                </a:solidFill>
                <a:latin typeface="Source Han Sans JP Heavy"/>
                <a:ea typeface="Source Han Sans JP Heavy"/>
                <a:cs typeface="Source Han Sans JP Heavy"/>
                <a:sym typeface="Source Han Sans JP Heavy"/>
              </a:rPr>
              <a:t>データ分析課題</a:t>
            </a:r>
            <a:endParaRPr lang="en-US" sz="8999" b="1" spc="449" dirty="0">
              <a:solidFill>
                <a:srgbClr val="3C3333"/>
              </a:solidFill>
              <a:latin typeface="Source Han Sans JP Heavy"/>
              <a:ea typeface="Source Han Sans JP Heavy"/>
              <a:cs typeface="Source Han Sans JP Heavy"/>
              <a:sym typeface="Source Han Sans JP Heavy"/>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5FB84-D032-3A71-4C3C-A376DDE91543}"/>
            </a:ext>
          </a:extLst>
        </p:cNvPr>
        <p:cNvGrpSpPr/>
        <p:nvPr/>
      </p:nvGrpSpPr>
      <p:grpSpPr>
        <a:xfrm>
          <a:off x="0" y="0"/>
          <a:ext cx="0" cy="0"/>
          <a:chOff x="0" y="0"/>
          <a:chExt cx="0" cy="0"/>
        </a:xfrm>
      </p:grpSpPr>
      <p:pic>
        <p:nvPicPr>
          <p:cNvPr id="2" name="図 1" descr="グラフ, ウォーターフォール図&#10;&#10;説明は自動で生成されたものです">
            <a:extLst>
              <a:ext uri="{FF2B5EF4-FFF2-40B4-BE49-F238E27FC236}">
                <a16:creationId xmlns:a16="http://schemas.microsoft.com/office/drawing/2014/main" id="{9C2D8B33-14F8-D5DB-2D38-1CF872B3AA6C}"/>
              </a:ext>
            </a:extLst>
          </p:cNvPr>
          <p:cNvPicPr>
            <a:picLocks noChangeAspect="1"/>
          </p:cNvPicPr>
          <p:nvPr/>
        </p:nvPicPr>
        <p:blipFill>
          <a:blip r:embed="rId2"/>
          <a:stretch>
            <a:fillRect/>
          </a:stretch>
        </p:blipFill>
        <p:spPr>
          <a:xfrm>
            <a:off x="1446111" y="2334127"/>
            <a:ext cx="9861252" cy="7748336"/>
          </a:xfrm>
          <a:prstGeom prst="rect">
            <a:avLst/>
          </a:prstGeom>
        </p:spPr>
      </p:pic>
      <p:sp>
        <p:nvSpPr>
          <p:cNvPr id="3" name="Freeform 3">
            <a:extLst>
              <a:ext uri="{FF2B5EF4-FFF2-40B4-BE49-F238E27FC236}">
                <a16:creationId xmlns:a16="http://schemas.microsoft.com/office/drawing/2014/main" id="{26198CD0-3780-94D3-E9A6-65C6D6F95F3E}"/>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ja-JP" altLang="en-US"/>
          </a:p>
        </p:txBody>
      </p:sp>
      <p:sp>
        <p:nvSpPr>
          <p:cNvPr id="7" name="TextBox 7">
            <a:extLst>
              <a:ext uri="{FF2B5EF4-FFF2-40B4-BE49-F238E27FC236}">
                <a16:creationId xmlns:a16="http://schemas.microsoft.com/office/drawing/2014/main" id="{042A4467-0388-6EDE-D345-3183F7789699}"/>
              </a:ext>
            </a:extLst>
          </p:cNvPr>
          <p:cNvSpPr txBox="1"/>
          <p:nvPr/>
        </p:nvSpPr>
        <p:spPr>
          <a:xfrm>
            <a:off x="13257802" y="4064489"/>
            <a:ext cx="1803981" cy="469064"/>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Client</a:t>
            </a:r>
          </a:p>
        </p:txBody>
      </p:sp>
      <p:sp>
        <p:nvSpPr>
          <p:cNvPr id="9" name="TextBox 9">
            <a:extLst>
              <a:ext uri="{FF2B5EF4-FFF2-40B4-BE49-F238E27FC236}">
                <a16:creationId xmlns:a16="http://schemas.microsoft.com/office/drawing/2014/main" id="{20868366-9613-B045-50E7-FF9F35DF2036}"/>
              </a:ext>
            </a:extLst>
          </p:cNvPr>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探索的データ分析</a:t>
            </a:r>
            <a:r>
              <a:rPr lang="en-US" sz="5000" b="1" spc="750" dirty="0">
                <a:solidFill>
                  <a:srgbClr val="4D4B4B"/>
                </a:solidFill>
                <a:latin typeface="Source Han Sans JP Bold"/>
                <a:ea typeface="Source Han Sans JP Bold"/>
                <a:cs typeface="Source Han Sans JP Bold"/>
                <a:sym typeface="Source Han Sans JP Bold"/>
              </a:rPr>
              <a:t>(EDA)</a:t>
            </a:r>
          </a:p>
        </p:txBody>
      </p:sp>
      <p:sp>
        <p:nvSpPr>
          <p:cNvPr id="10" name="TextBox 10">
            <a:extLst>
              <a:ext uri="{FF2B5EF4-FFF2-40B4-BE49-F238E27FC236}">
                <a16:creationId xmlns:a16="http://schemas.microsoft.com/office/drawing/2014/main" id="{CFE51FD8-6FF0-FED2-FE8A-D54C3CD8D5DD}"/>
              </a:ext>
            </a:extLst>
          </p:cNvPr>
          <p:cNvSpPr txBox="1"/>
          <p:nvPr/>
        </p:nvSpPr>
        <p:spPr>
          <a:xfrm>
            <a:off x="14699436" y="5959586"/>
            <a:ext cx="1803981" cy="961163"/>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KOTO</a:t>
            </a:r>
          </a:p>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Creative</a:t>
            </a:r>
          </a:p>
        </p:txBody>
      </p:sp>
      <p:sp>
        <p:nvSpPr>
          <p:cNvPr id="11" name="TextBox 11">
            <a:extLst>
              <a:ext uri="{FF2B5EF4-FFF2-40B4-BE49-F238E27FC236}">
                <a16:creationId xmlns:a16="http://schemas.microsoft.com/office/drawing/2014/main" id="{867B8CB0-1BAC-6765-27A1-0899714E9F47}"/>
              </a:ext>
            </a:extLst>
          </p:cNvPr>
          <p:cNvSpPr txBox="1"/>
          <p:nvPr/>
        </p:nvSpPr>
        <p:spPr>
          <a:xfrm>
            <a:off x="11963006" y="6205636"/>
            <a:ext cx="1803981" cy="469064"/>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Society</a:t>
            </a:r>
          </a:p>
        </p:txBody>
      </p:sp>
      <p:sp>
        <p:nvSpPr>
          <p:cNvPr id="15" name="TextBox 12">
            <a:extLst>
              <a:ext uri="{FF2B5EF4-FFF2-40B4-BE49-F238E27FC236}">
                <a16:creationId xmlns:a16="http://schemas.microsoft.com/office/drawing/2014/main" id="{58521AFE-3324-F6C4-9D25-FA000F32755B}"/>
              </a:ext>
            </a:extLst>
          </p:cNvPr>
          <p:cNvSpPr txBox="1"/>
          <p:nvPr/>
        </p:nvSpPr>
        <p:spPr>
          <a:xfrm>
            <a:off x="2028365" y="1598104"/>
            <a:ext cx="9076098" cy="503792"/>
          </a:xfrm>
          <a:prstGeom prst="rect">
            <a:avLst/>
          </a:prstGeom>
        </p:spPr>
        <p:txBody>
          <a:bodyPr wrap="square" lIns="0" tIns="0" rIns="0" bIns="0" rtlCol="0" anchor="t">
            <a:spAutoFit/>
          </a:bodyPr>
          <a:lstStyle/>
          <a:p>
            <a:pPr algn="l">
              <a:lnSpc>
                <a:spcPts val="4200"/>
              </a:lnSpc>
            </a:pPr>
            <a:r>
              <a:rPr lang="en-US" sz="3000" spc="450" dirty="0">
                <a:solidFill>
                  <a:srgbClr val="4D4B4B"/>
                </a:solidFill>
                <a:latin typeface="Source Han Sans JP"/>
                <a:ea typeface="Source Han Sans JP"/>
                <a:cs typeface="Source Han Sans JP"/>
                <a:sym typeface="Source Han Sans JP"/>
              </a:rPr>
              <a:t>【図表3】「Churn(</a:t>
            </a:r>
            <a:r>
              <a:rPr lang="en-US" sz="3000" spc="450" dirty="0" err="1">
                <a:solidFill>
                  <a:srgbClr val="4D4B4B"/>
                </a:solidFill>
                <a:latin typeface="Source Han Sans JP"/>
                <a:ea typeface="Source Han Sans JP"/>
                <a:cs typeface="Source Han Sans JP"/>
                <a:sym typeface="Source Han Sans JP"/>
              </a:rPr>
              <a:t>解約</a:t>
            </a:r>
            <a:r>
              <a:rPr lang="en-US" sz="3000" spc="450" dirty="0">
                <a:solidFill>
                  <a:srgbClr val="4D4B4B"/>
                </a:solidFill>
                <a:latin typeface="Source Han Sans JP"/>
                <a:ea typeface="Source Han Sans JP"/>
                <a:cs typeface="Source Han Sans JP"/>
                <a:sym typeface="Source Han Sans JP"/>
              </a:rPr>
              <a:t>)」</a:t>
            </a:r>
            <a:r>
              <a:rPr lang="en-US" sz="3000" spc="450" dirty="0" err="1">
                <a:solidFill>
                  <a:srgbClr val="4D4B4B"/>
                </a:solidFill>
                <a:latin typeface="Source Han Sans JP"/>
                <a:ea typeface="Source Han Sans JP"/>
                <a:cs typeface="Source Han Sans JP"/>
                <a:sym typeface="Source Han Sans JP"/>
              </a:rPr>
              <a:t>と特徴量との相関</a:t>
            </a:r>
            <a:endParaRPr lang="en-US" sz="3000" spc="450" dirty="0">
              <a:solidFill>
                <a:srgbClr val="4D4B4B"/>
              </a:solidFill>
              <a:latin typeface="Source Han Sans JP"/>
              <a:ea typeface="Source Han Sans JP"/>
              <a:cs typeface="Source Han Sans JP"/>
              <a:sym typeface="Source Han Sans JP"/>
            </a:endParaRPr>
          </a:p>
        </p:txBody>
      </p:sp>
      <p:sp>
        <p:nvSpPr>
          <p:cNvPr id="17" name="TextBox 7">
            <a:extLst>
              <a:ext uri="{FF2B5EF4-FFF2-40B4-BE49-F238E27FC236}">
                <a16:creationId xmlns:a16="http://schemas.microsoft.com/office/drawing/2014/main" id="{95CAADAF-4908-BF94-3472-FEE9F7688DF9}"/>
              </a:ext>
            </a:extLst>
          </p:cNvPr>
          <p:cNvSpPr txBox="1"/>
          <p:nvPr/>
        </p:nvSpPr>
        <p:spPr>
          <a:xfrm>
            <a:off x="11943956" y="2320465"/>
            <a:ext cx="5214004" cy="6686959"/>
          </a:xfrm>
          <a:prstGeom prst="rect">
            <a:avLst/>
          </a:prstGeom>
        </p:spPr>
        <p:txBody>
          <a:bodyPr wrap="square" lIns="0" tIns="0" rIns="0" bIns="0" rtlCol="0" anchor="t">
            <a:spAutoFit/>
          </a:bodyPr>
          <a:lstStyle/>
          <a:p>
            <a:pPr algn="just">
              <a:lnSpc>
                <a:spcPts val="3520"/>
              </a:lnSpc>
            </a:pPr>
            <a:r>
              <a:rPr lang="en-US" sz="2000" spc="330" dirty="0" err="1">
                <a:solidFill>
                  <a:srgbClr val="4D4B4B"/>
                </a:solidFill>
                <a:latin typeface="Source Han Sans JP"/>
                <a:ea typeface="Source Han Sans JP"/>
                <a:cs typeface="Source Han Sans JP"/>
                <a:sym typeface="Source Han Sans JP"/>
              </a:rPr>
              <a:t>相関分析を実施しChurn</a:t>
            </a:r>
            <a:r>
              <a:rPr lang="en-US" sz="2000" spc="330" dirty="0">
                <a:solidFill>
                  <a:srgbClr val="4D4B4B"/>
                </a:solidFill>
                <a:latin typeface="Source Han Sans JP"/>
                <a:ea typeface="Source Han Sans JP"/>
                <a:cs typeface="Source Han Sans JP"/>
                <a:sym typeface="Source Han Sans JP"/>
              </a:rPr>
              <a:t>(</a:t>
            </a:r>
            <a:r>
              <a:rPr lang="en-US" sz="2000" spc="330" dirty="0" err="1">
                <a:solidFill>
                  <a:srgbClr val="4D4B4B"/>
                </a:solidFill>
                <a:latin typeface="Source Han Sans JP"/>
                <a:ea typeface="Source Han Sans JP"/>
                <a:cs typeface="Source Han Sans JP"/>
                <a:sym typeface="Source Han Sans JP"/>
              </a:rPr>
              <a:t>解約</a:t>
            </a:r>
            <a:r>
              <a:rPr lang="en-US" sz="2000" spc="330" dirty="0">
                <a:solidFill>
                  <a:srgbClr val="4D4B4B"/>
                </a:solidFill>
                <a:latin typeface="Source Han Sans JP"/>
                <a:ea typeface="Source Han Sans JP"/>
                <a:cs typeface="Source Han Sans JP"/>
                <a:sym typeface="Source Han Sans JP"/>
              </a:rPr>
              <a:t>)</a:t>
            </a:r>
            <a:r>
              <a:rPr lang="en-US" sz="2000" spc="330" dirty="0" err="1">
                <a:solidFill>
                  <a:srgbClr val="4D4B4B"/>
                </a:solidFill>
                <a:latin typeface="Source Han Sans JP"/>
                <a:ea typeface="Source Han Sans JP"/>
                <a:cs typeface="Source Han Sans JP"/>
                <a:sym typeface="Source Han Sans JP"/>
              </a:rPr>
              <a:t>と特徴量との相関を確認した</a:t>
            </a:r>
            <a:r>
              <a:rPr lang="en-US" sz="2000" spc="330" dirty="0">
                <a:solidFill>
                  <a:srgbClr val="4D4B4B"/>
                </a:solidFill>
                <a:latin typeface="Source Han Sans JP"/>
                <a:ea typeface="Source Han Sans JP"/>
                <a:cs typeface="Source Han Sans JP"/>
                <a:sym typeface="Source Han Sans JP"/>
              </a:rPr>
              <a:t>。(図表3)</a:t>
            </a:r>
          </a:p>
          <a:p>
            <a:pPr algn="just">
              <a:lnSpc>
                <a:spcPts val="3520"/>
              </a:lnSpc>
            </a:pPr>
            <a:r>
              <a:rPr lang="en-US" altLang="ja-JP" sz="2000" spc="330" dirty="0" err="1">
                <a:solidFill>
                  <a:srgbClr val="4D4B4B"/>
                </a:solidFill>
                <a:latin typeface="Source Han Sans JP"/>
                <a:ea typeface="Source Han Sans JP"/>
                <a:cs typeface="Source Han Sans JP"/>
                <a:sym typeface="Source Han Sans JP"/>
              </a:rPr>
              <a:t>解約</a:t>
            </a:r>
            <a:r>
              <a:rPr lang="ja-JP" altLang="en-US" sz="2000" spc="330">
                <a:solidFill>
                  <a:srgbClr val="4D4B4B"/>
                </a:solidFill>
                <a:latin typeface="Source Han Sans JP"/>
                <a:ea typeface="Source Han Sans JP"/>
                <a:cs typeface="Source Han Sans JP"/>
                <a:sym typeface="Source Han Sans JP"/>
              </a:rPr>
              <a:t>と相関が強かったのは以下の特徴量であった。</a:t>
            </a:r>
            <a:endParaRPr lang="en-US" altLang="ja-JP" sz="2000" spc="330">
              <a:solidFill>
                <a:srgbClr val="4D4B4B"/>
              </a:solidFill>
              <a:latin typeface="Source Han Sans JP"/>
              <a:ea typeface="Source Han Sans JP"/>
              <a:cs typeface="Source Han Sans JP"/>
            </a:endParaRPr>
          </a:p>
          <a:p>
            <a:pPr algn="just">
              <a:lnSpc>
                <a:spcPts val="3520"/>
              </a:lnSpc>
            </a:pPr>
            <a:endParaRPr lang="en-US" altLang="ja-JP" sz="2000" spc="330" dirty="0">
              <a:solidFill>
                <a:srgbClr val="4D4B4B"/>
              </a:solidFill>
              <a:latin typeface="Source Han Sans JP"/>
              <a:ea typeface="Source Han Sans JP"/>
              <a:cs typeface="Source Han Sans JP"/>
              <a:sym typeface="Source Han Sans JP"/>
            </a:endParaRPr>
          </a:p>
          <a:p>
            <a:pPr algn="just">
              <a:lnSpc>
                <a:spcPts val="3520"/>
              </a:lnSpc>
            </a:pPr>
            <a:r>
              <a:rPr lang="en-US" sz="2000" spc="330" dirty="0">
                <a:solidFill>
                  <a:srgbClr val="4D4B4B"/>
                </a:solidFill>
                <a:latin typeface="Source Han Sans JP"/>
                <a:ea typeface="Source Han Sans JP"/>
                <a:cs typeface="Source Han Sans JP"/>
                <a:sym typeface="Source Han Sans JP"/>
              </a:rPr>
              <a:t>・Contract(</a:t>
            </a:r>
            <a:r>
              <a:rPr lang="en-US" sz="2000" spc="330" dirty="0" err="1">
                <a:solidFill>
                  <a:srgbClr val="4D4B4B"/>
                </a:solidFill>
                <a:latin typeface="Source Han Sans JP"/>
                <a:ea typeface="Source Han Sans JP"/>
                <a:cs typeface="Source Han Sans JP"/>
                <a:sym typeface="Source Han Sans JP"/>
              </a:rPr>
              <a:t>契約形態</a:t>
            </a:r>
            <a:r>
              <a:rPr lang="en-US" sz="2000" spc="330" dirty="0">
                <a:solidFill>
                  <a:srgbClr val="4D4B4B"/>
                </a:solidFill>
                <a:latin typeface="Source Han Sans JP"/>
                <a:ea typeface="Source Han Sans JP"/>
                <a:cs typeface="Source Han Sans JP"/>
                <a:sym typeface="Source Han Sans JP"/>
              </a:rPr>
              <a:t>)</a:t>
            </a:r>
          </a:p>
          <a:p>
            <a:pPr algn="just">
              <a:lnSpc>
                <a:spcPts val="3520"/>
              </a:lnSpc>
            </a:pPr>
            <a:r>
              <a:rPr lang="ja-JP" altLang="en-US" sz="2000" spc="330">
                <a:solidFill>
                  <a:srgbClr val="4D4B4B"/>
                </a:solidFill>
                <a:latin typeface="Source Han Sans JP"/>
                <a:ea typeface="Source Han Sans JP"/>
                <a:cs typeface="Source Han Sans JP"/>
                <a:sym typeface="Source Han Sans JP"/>
              </a:rPr>
              <a:t>・</a:t>
            </a:r>
            <a:r>
              <a:rPr lang="en-US" altLang="ja-JP" sz="2000" spc="330" dirty="0">
                <a:solidFill>
                  <a:srgbClr val="4D4B4B"/>
                </a:solidFill>
                <a:latin typeface="Source Han Sans JP"/>
                <a:ea typeface="Source Han Sans JP"/>
                <a:cs typeface="Source Han Sans JP"/>
                <a:sym typeface="Source Han Sans JP"/>
              </a:rPr>
              <a:t>tenue(</a:t>
            </a:r>
            <a:r>
              <a:rPr lang="ja-JP" altLang="en-US" sz="2000" spc="330">
                <a:solidFill>
                  <a:srgbClr val="4D4B4B"/>
                </a:solidFill>
                <a:latin typeface="Source Han Sans JP"/>
                <a:ea typeface="Source Han Sans JP"/>
                <a:cs typeface="Source Han Sans JP"/>
                <a:sym typeface="Source Han Sans JP"/>
              </a:rPr>
              <a:t>在籍期間</a:t>
            </a:r>
            <a:r>
              <a:rPr lang="en-US" altLang="ja-JP" sz="2000" spc="330" dirty="0">
                <a:solidFill>
                  <a:srgbClr val="4D4B4B"/>
                </a:solidFill>
                <a:latin typeface="Source Han Sans JP"/>
                <a:ea typeface="Source Han Sans JP"/>
                <a:cs typeface="Source Han Sans JP"/>
                <a:sym typeface="Source Han Sans JP"/>
              </a:rPr>
              <a:t>)</a:t>
            </a:r>
          </a:p>
          <a:p>
            <a:pPr algn="just">
              <a:lnSpc>
                <a:spcPts val="3520"/>
              </a:lnSpc>
            </a:pPr>
            <a:r>
              <a:rPr lang="en-US" altLang="ja-JP" sz="2000" spc="330" dirty="0">
                <a:solidFill>
                  <a:srgbClr val="4D4B4B"/>
                </a:solidFill>
                <a:latin typeface="Source Han Sans JP"/>
                <a:ea typeface="Source Han Sans JP"/>
                <a:cs typeface="Source Han Sans JP"/>
                <a:sym typeface="Source Han Sans JP"/>
              </a:rPr>
              <a:t>・</a:t>
            </a:r>
            <a:r>
              <a:rPr lang="en-US" altLang="ja-JP" sz="2000" spc="330" dirty="0" err="1">
                <a:solidFill>
                  <a:srgbClr val="4D4B4B"/>
                </a:solidFill>
                <a:latin typeface="Source Han Sans JP"/>
                <a:ea typeface="Source Han Sans JP"/>
                <a:cs typeface="Source Han Sans JP"/>
                <a:sym typeface="Source Han Sans JP"/>
              </a:rPr>
              <a:t>OnlineSecuriy</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オンライン・セキュリティの有無</a:t>
            </a:r>
            <a:r>
              <a:rPr lang="en-US" altLang="ja-JP" sz="2000" spc="330" dirty="0">
                <a:solidFill>
                  <a:srgbClr val="4D4B4B"/>
                </a:solidFill>
                <a:latin typeface="Source Han Sans JP"/>
                <a:ea typeface="Source Han Sans JP"/>
                <a:cs typeface="Source Han Sans JP"/>
                <a:sym typeface="Source Han Sans JP"/>
              </a:rPr>
              <a:t>) </a:t>
            </a:r>
            <a:endParaRPr lang="en-US" altLang="ja-JP" sz="2000" spc="330" dirty="0">
              <a:solidFill>
                <a:srgbClr val="4D4B4B"/>
              </a:solidFill>
              <a:latin typeface="Source Han Sans JP"/>
              <a:ea typeface="Source Han Sans JP"/>
              <a:cs typeface="Source Han Sans JP"/>
            </a:endParaRPr>
          </a:p>
          <a:p>
            <a:pPr algn="just">
              <a:lnSpc>
                <a:spcPts val="3520"/>
              </a:lnSpc>
            </a:pPr>
            <a:r>
              <a:rPr lang="en-US" sz="2000" spc="330" dirty="0">
                <a:solidFill>
                  <a:srgbClr val="4D4B4B"/>
                </a:solidFill>
                <a:latin typeface="Source Han Sans JP"/>
                <a:ea typeface="Source Han Sans JP"/>
                <a:cs typeface="Source Han Sans JP"/>
                <a:sym typeface="Source Han Sans JP"/>
              </a:rPr>
              <a:t>・</a:t>
            </a:r>
            <a:r>
              <a:rPr lang="en-US" altLang="ja-JP" sz="2000" spc="330" dirty="0" err="1">
                <a:solidFill>
                  <a:srgbClr val="4D4B4B"/>
                </a:solidFill>
                <a:latin typeface="Source Han Sans JP"/>
                <a:ea typeface="Source Han Sans JP"/>
                <a:cs typeface="Source Han Sans JP"/>
                <a:sym typeface="Source Han Sans JP"/>
              </a:rPr>
              <a:t>TechSupport</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テクニカル・サポートの有無</a:t>
            </a:r>
            <a:r>
              <a:rPr lang="en-US" altLang="ja-JP" sz="2000" spc="330" dirty="0">
                <a:solidFill>
                  <a:srgbClr val="4D4B4B"/>
                </a:solidFill>
                <a:latin typeface="Source Han Sans JP"/>
                <a:ea typeface="Source Han Sans JP"/>
                <a:cs typeface="Source Han Sans JP"/>
                <a:sym typeface="Source Han Sans JP"/>
              </a:rPr>
              <a:t>) </a:t>
            </a:r>
            <a:endParaRPr lang="en-US" altLang="ja-JP" sz="2000" spc="330" dirty="0">
              <a:solidFill>
                <a:srgbClr val="4D4B4B"/>
              </a:solidFill>
              <a:latin typeface="Source Han Sans JP"/>
              <a:ea typeface="Source Han Sans JP"/>
              <a:cs typeface="Source Han Sans JP"/>
            </a:endParaRPr>
          </a:p>
          <a:p>
            <a:pPr algn="just">
              <a:lnSpc>
                <a:spcPts val="3520"/>
              </a:lnSpc>
            </a:pPr>
            <a:r>
              <a:rPr lang="ja-JP" altLang="en-US" sz="2000" spc="330">
                <a:solidFill>
                  <a:srgbClr val="4D4B4B"/>
                </a:solidFill>
                <a:latin typeface="Source Han Sans JP"/>
                <a:ea typeface="Source Han Sans JP"/>
              </a:rPr>
              <a:t>・</a:t>
            </a:r>
            <a:r>
              <a:rPr lang="en-US" sz="2000" spc="330" dirty="0" err="1">
                <a:solidFill>
                  <a:srgbClr val="4D4B4B"/>
                </a:solidFill>
                <a:latin typeface="Source Han Sans JP"/>
                <a:ea typeface="Source Han Sans JP"/>
              </a:rPr>
              <a:t>TotalCharges</a:t>
            </a:r>
            <a:r>
              <a:rPr lang="en-US" sz="2000" spc="330" dirty="0">
                <a:solidFill>
                  <a:srgbClr val="4D4B4B"/>
                </a:solidFill>
                <a:latin typeface="Source Han Sans JP"/>
                <a:ea typeface="Source Han Sans JP"/>
              </a:rPr>
              <a:t>(</a:t>
            </a:r>
            <a:r>
              <a:rPr lang="ja-JP" altLang="en-US" sz="2000" spc="330">
                <a:solidFill>
                  <a:srgbClr val="4D4B4B"/>
                </a:solidFill>
                <a:latin typeface="Source Han Sans JP"/>
                <a:ea typeface="Source Han Sans JP"/>
              </a:rPr>
              <a:t>総支払額</a:t>
            </a:r>
            <a:r>
              <a:rPr lang="en-US" sz="2000" spc="330" dirty="0">
                <a:solidFill>
                  <a:srgbClr val="4D4B4B"/>
                </a:solidFill>
                <a:latin typeface="Source Han Sans JP"/>
                <a:ea typeface="Source Han Sans JP"/>
              </a:rPr>
              <a:t>)</a:t>
            </a:r>
            <a:endParaRPr lang="en-US" dirty="0"/>
          </a:p>
          <a:p>
            <a:pPr algn="just">
              <a:lnSpc>
                <a:spcPts val="3520"/>
              </a:lnSpc>
            </a:pPr>
            <a:r>
              <a:rPr lang="ja-JP" altLang="en-US" sz="2000" spc="330">
                <a:solidFill>
                  <a:srgbClr val="4D4B4B"/>
                </a:solidFill>
                <a:latin typeface="Source Han Sans JP"/>
                <a:ea typeface="Source Han Sans JP"/>
                <a:cs typeface="Source Han Sans JP"/>
                <a:sym typeface="Source Han Sans JP"/>
              </a:rPr>
              <a:t>・</a:t>
            </a:r>
            <a:r>
              <a:rPr lang="en-US" altLang="ja-JP" sz="2000" spc="330" dirty="0" err="1">
                <a:solidFill>
                  <a:srgbClr val="4D4B4B"/>
                </a:solidFill>
                <a:latin typeface="Source Han Sans JP"/>
                <a:ea typeface="Source Han Sans JP"/>
                <a:cs typeface="Source Han Sans JP"/>
                <a:sym typeface="Source Han Sans JP"/>
              </a:rPr>
              <a:t>OnlineBackup</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オンライン・バックアップの有無</a:t>
            </a:r>
            <a:r>
              <a:rPr lang="en-US" altLang="ja-JP" sz="2000" spc="330" dirty="0">
                <a:solidFill>
                  <a:srgbClr val="4D4B4B"/>
                </a:solidFill>
                <a:latin typeface="Source Han Sans JP"/>
                <a:ea typeface="Source Han Sans JP"/>
                <a:cs typeface="Source Han Sans JP"/>
                <a:sym typeface="Source Han Sans JP"/>
              </a:rPr>
              <a:t>)</a:t>
            </a:r>
            <a:endParaRPr lang="en-US" altLang="ja-JP" sz="2000" spc="330" dirty="0">
              <a:solidFill>
                <a:srgbClr val="4D4B4B"/>
              </a:solidFill>
              <a:latin typeface="Source Han Sans JP"/>
              <a:ea typeface="Source Han Sans JP"/>
              <a:cs typeface="Source Han Sans JP"/>
            </a:endParaRPr>
          </a:p>
          <a:p>
            <a:pPr algn="just">
              <a:lnSpc>
                <a:spcPts val="3520"/>
              </a:lnSpc>
            </a:pPr>
            <a:r>
              <a:rPr lang="ja-JP" altLang="en-US" sz="2000" spc="330">
                <a:solidFill>
                  <a:srgbClr val="4D4B4B"/>
                </a:solidFill>
                <a:latin typeface="Source Han Sans JP"/>
                <a:ea typeface="Source Han Sans JP"/>
              </a:rPr>
              <a:t>・</a:t>
            </a:r>
            <a:r>
              <a:rPr lang="en-US" sz="2000" spc="330" dirty="0" err="1">
                <a:solidFill>
                  <a:srgbClr val="4D4B4B"/>
                </a:solidFill>
                <a:latin typeface="Source Han Sans JP"/>
                <a:ea typeface="Source Han Sans JP"/>
              </a:rPr>
              <a:t>MonthlyCharges</a:t>
            </a:r>
            <a:r>
              <a:rPr lang="en-US" sz="2000" spc="330" dirty="0">
                <a:solidFill>
                  <a:srgbClr val="4D4B4B"/>
                </a:solidFill>
                <a:latin typeface="Source Han Sans JP"/>
                <a:ea typeface="Source Han Sans JP"/>
              </a:rPr>
              <a:t>(</a:t>
            </a:r>
            <a:r>
              <a:rPr lang="ja-JP" altLang="en-US" sz="2000" spc="330">
                <a:solidFill>
                  <a:srgbClr val="4D4B4B"/>
                </a:solidFill>
                <a:latin typeface="Source Han Sans JP"/>
                <a:ea typeface="Source Han Sans JP"/>
              </a:rPr>
              <a:t>月額料金</a:t>
            </a:r>
            <a:r>
              <a:rPr lang="en-US" sz="2000" spc="330" dirty="0">
                <a:solidFill>
                  <a:srgbClr val="4D4B4B"/>
                </a:solidFill>
                <a:latin typeface="Source Han Sans JP"/>
                <a:ea typeface="Source Han Sans JP"/>
              </a:rPr>
              <a:t>)</a:t>
            </a:r>
          </a:p>
        </p:txBody>
      </p:sp>
    </p:spTree>
    <p:extLst>
      <p:ext uri="{BB962C8B-B14F-4D97-AF65-F5344CB8AC3E}">
        <p14:creationId xmlns:p14="http://schemas.microsoft.com/office/powerpoint/2010/main" val="665664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descr="グラフ, 棒グラフ&#10;&#10;説明は自動で生成されたものです">
            <a:extLst>
              <a:ext uri="{FF2B5EF4-FFF2-40B4-BE49-F238E27FC236}">
                <a16:creationId xmlns:a16="http://schemas.microsoft.com/office/drawing/2014/main" id="{D48AB143-4AA9-4FD1-01A5-B9E8BC2E9C1B}"/>
              </a:ext>
            </a:extLst>
          </p:cNvPr>
          <p:cNvPicPr>
            <a:picLocks noChangeAspect="1"/>
          </p:cNvPicPr>
          <p:nvPr/>
        </p:nvPicPr>
        <p:blipFill>
          <a:blip r:embed="rId2"/>
          <a:stretch>
            <a:fillRect/>
          </a:stretch>
        </p:blipFill>
        <p:spPr>
          <a:xfrm>
            <a:off x="733926" y="2345182"/>
            <a:ext cx="11670631" cy="6968235"/>
          </a:xfrm>
          <a:prstGeom prst="rect">
            <a:avLst/>
          </a:prstGeom>
        </p:spPr>
      </p:pic>
      <p:sp>
        <p:nvSpPr>
          <p:cNvPr id="3" name="Freeform 3"/>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ja-JP" altLang="en-US"/>
          </a:p>
        </p:txBody>
      </p:sp>
      <p:sp>
        <p:nvSpPr>
          <p:cNvPr id="7" name="TextBox 7"/>
          <p:cNvSpPr txBox="1"/>
          <p:nvPr/>
        </p:nvSpPr>
        <p:spPr>
          <a:xfrm>
            <a:off x="13257802" y="4064489"/>
            <a:ext cx="1803981" cy="469064"/>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Client</a:t>
            </a:r>
          </a:p>
        </p:txBody>
      </p:sp>
      <p:sp>
        <p:nvSpPr>
          <p:cNvPr id="9" name="TextBox 9"/>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探索的データ分析</a:t>
            </a:r>
            <a:r>
              <a:rPr lang="en-US" sz="5000" b="1" spc="750" dirty="0">
                <a:solidFill>
                  <a:srgbClr val="4D4B4B"/>
                </a:solidFill>
                <a:latin typeface="Source Han Sans JP Bold"/>
                <a:ea typeface="Source Han Sans JP Bold"/>
                <a:cs typeface="Source Han Sans JP Bold"/>
                <a:sym typeface="Source Han Sans JP Bold"/>
              </a:rPr>
              <a:t>(EDA)</a:t>
            </a:r>
          </a:p>
        </p:txBody>
      </p:sp>
      <p:sp>
        <p:nvSpPr>
          <p:cNvPr id="10" name="TextBox 10"/>
          <p:cNvSpPr txBox="1"/>
          <p:nvPr/>
        </p:nvSpPr>
        <p:spPr>
          <a:xfrm>
            <a:off x="14699436" y="5959586"/>
            <a:ext cx="1803981" cy="961163"/>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KOTO</a:t>
            </a:r>
          </a:p>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Creative</a:t>
            </a:r>
          </a:p>
        </p:txBody>
      </p:sp>
      <p:sp>
        <p:nvSpPr>
          <p:cNvPr id="11" name="TextBox 11"/>
          <p:cNvSpPr txBox="1"/>
          <p:nvPr/>
        </p:nvSpPr>
        <p:spPr>
          <a:xfrm>
            <a:off x="11963006" y="6205636"/>
            <a:ext cx="1803981" cy="469064"/>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Society</a:t>
            </a:r>
          </a:p>
        </p:txBody>
      </p:sp>
      <p:sp>
        <p:nvSpPr>
          <p:cNvPr id="15" name="TextBox 12">
            <a:extLst>
              <a:ext uri="{FF2B5EF4-FFF2-40B4-BE49-F238E27FC236}">
                <a16:creationId xmlns:a16="http://schemas.microsoft.com/office/drawing/2014/main" id="{A27FD285-960D-5B7C-08A7-602A9E31AFE1}"/>
              </a:ext>
            </a:extLst>
          </p:cNvPr>
          <p:cNvSpPr txBox="1"/>
          <p:nvPr/>
        </p:nvSpPr>
        <p:spPr>
          <a:xfrm>
            <a:off x="2240493" y="1607455"/>
            <a:ext cx="9640695" cy="503792"/>
          </a:xfrm>
          <a:prstGeom prst="rect">
            <a:avLst/>
          </a:prstGeom>
        </p:spPr>
        <p:txBody>
          <a:bodyPr wrap="square" lIns="0" tIns="0" rIns="0" bIns="0" rtlCol="0" anchor="t">
            <a:spAutoFit/>
          </a:bodyPr>
          <a:lstStyle/>
          <a:p>
            <a:pPr algn="l">
              <a:lnSpc>
                <a:spcPts val="4200"/>
              </a:lnSpc>
            </a:pPr>
            <a:r>
              <a:rPr lang="en-US" sz="3000" spc="450" dirty="0">
                <a:solidFill>
                  <a:srgbClr val="4D4B4B"/>
                </a:solidFill>
                <a:latin typeface="Source Han Sans JP"/>
                <a:ea typeface="Source Han Sans JP"/>
                <a:cs typeface="Source Han Sans JP"/>
                <a:sym typeface="Source Han Sans JP"/>
              </a:rPr>
              <a:t>【図表4】</a:t>
            </a:r>
            <a:r>
              <a:rPr lang="en-US" altLang="ja-JP" sz="3000" spc="450" dirty="0">
                <a:solidFill>
                  <a:srgbClr val="4D4B4B"/>
                </a:solidFill>
                <a:latin typeface="Source Han Sans JP"/>
                <a:ea typeface="Source Han Sans JP"/>
                <a:cs typeface="Source Han Sans JP"/>
                <a:sym typeface="Source Han Sans JP"/>
              </a:rPr>
              <a:t> 「Churn(</a:t>
            </a:r>
            <a:r>
              <a:rPr lang="en-US" altLang="ja-JP" sz="3000" spc="450" dirty="0" err="1">
                <a:solidFill>
                  <a:srgbClr val="4D4B4B"/>
                </a:solidFill>
                <a:latin typeface="Source Han Sans JP"/>
                <a:ea typeface="Source Han Sans JP"/>
                <a:cs typeface="Source Han Sans JP"/>
                <a:sym typeface="Source Han Sans JP"/>
              </a:rPr>
              <a:t>解約</a:t>
            </a:r>
            <a:r>
              <a:rPr lang="en-US" altLang="ja-JP" sz="3000" spc="450" dirty="0">
                <a:solidFill>
                  <a:srgbClr val="4D4B4B"/>
                </a:solidFill>
                <a:latin typeface="Source Han Sans JP"/>
                <a:ea typeface="Source Han Sans JP"/>
                <a:cs typeface="Source Han Sans JP"/>
                <a:sym typeface="Source Han Sans JP"/>
              </a:rPr>
              <a:t>)」 </a:t>
            </a:r>
            <a:r>
              <a:rPr lang="ja-JP" altLang="en-US" sz="3000" spc="450">
                <a:solidFill>
                  <a:srgbClr val="4D4B4B"/>
                </a:solidFill>
                <a:latin typeface="Source Han Sans JP"/>
                <a:ea typeface="Source Han Sans JP"/>
                <a:cs typeface="Source Han Sans JP"/>
                <a:sym typeface="Source Han Sans JP"/>
              </a:rPr>
              <a:t>と</a:t>
            </a:r>
            <a:r>
              <a:rPr lang="en-US" sz="3000" spc="450" dirty="0" err="1">
                <a:solidFill>
                  <a:srgbClr val="4D4B4B"/>
                </a:solidFill>
                <a:latin typeface="Source Han Sans JP"/>
                <a:ea typeface="Source Han Sans JP"/>
                <a:cs typeface="Source Han Sans JP"/>
                <a:sym typeface="Source Han Sans JP"/>
              </a:rPr>
              <a:t>カテゴリ特徴量</a:t>
            </a:r>
            <a:endParaRPr lang="en-US" sz="3000" spc="450" dirty="0">
              <a:solidFill>
                <a:srgbClr val="4D4B4B"/>
              </a:solidFill>
              <a:latin typeface="Source Han Sans JP"/>
              <a:ea typeface="Source Han Sans JP"/>
              <a:cs typeface="Source Han Sans JP"/>
              <a:sym typeface="Source Han Sans JP"/>
            </a:endParaRPr>
          </a:p>
        </p:txBody>
      </p:sp>
      <p:sp>
        <p:nvSpPr>
          <p:cNvPr id="20" name="TextBox 7">
            <a:extLst>
              <a:ext uri="{FF2B5EF4-FFF2-40B4-BE49-F238E27FC236}">
                <a16:creationId xmlns:a16="http://schemas.microsoft.com/office/drawing/2014/main" id="{6A12DA39-2540-DA2F-F551-85617C3863CF}"/>
              </a:ext>
            </a:extLst>
          </p:cNvPr>
          <p:cNvSpPr txBox="1"/>
          <p:nvPr/>
        </p:nvSpPr>
        <p:spPr>
          <a:xfrm>
            <a:off x="12397029" y="2628900"/>
            <a:ext cx="5214004" cy="5340436"/>
          </a:xfrm>
          <a:prstGeom prst="rect">
            <a:avLst/>
          </a:prstGeom>
        </p:spPr>
        <p:txBody>
          <a:bodyPr wrap="square" lIns="0" tIns="0" rIns="0" bIns="0" rtlCol="0" anchor="t">
            <a:spAutoFit/>
          </a:bodyPr>
          <a:lstStyle/>
          <a:p>
            <a:pPr algn="just">
              <a:lnSpc>
                <a:spcPts val="3520"/>
              </a:lnSpc>
            </a:pPr>
            <a:r>
              <a:rPr lang="en-US" sz="2000" spc="330" dirty="0">
                <a:solidFill>
                  <a:srgbClr val="4D4B4B"/>
                </a:solidFill>
                <a:latin typeface="Source Han Sans JP"/>
                <a:ea typeface="Source Han Sans JP"/>
                <a:cs typeface="Source Han Sans JP"/>
                <a:sym typeface="Source Han Sans JP"/>
              </a:rPr>
              <a:t>図表3で</a:t>
            </a:r>
            <a:r>
              <a:rPr lang="en-US" altLang="ja-JP" sz="2000" spc="330" dirty="0">
                <a:solidFill>
                  <a:srgbClr val="4D4B4B"/>
                </a:solidFill>
                <a:latin typeface="Source Han Sans JP"/>
                <a:ea typeface="Source Han Sans JP"/>
                <a:cs typeface="Source Han Sans JP"/>
                <a:sym typeface="Source Han Sans JP"/>
              </a:rPr>
              <a:t>Churn(</a:t>
            </a:r>
            <a:r>
              <a:rPr lang="en-US" altLang="ja-JP" sz="2000" spc="330" dirty="0" err="1">
                <a:solidFill>
                  <a:srgbClr val="4D4B4B"/>
                </a:solidFill>
                <a:latin typeface="Source Han Sans JP"/>
                <a:ea typeface="Source Han Sans JP"/>
                <a:cs typeface="Source Han Sans JP"/>
                <a:sym typeface="Source Han Sans JP"/>
              </a:rPr>
              <a:t>解約</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と相関が強かったカテゴリ特徴量をグラフにした。</a:t>
            </a:r>
            <a:endParaRPr lang="en-US" sz="2000" spc="330" dirty="0">
              <a:solidFill>
                <a:srgbClr val="4D4B4B"/>
              </a:solidFill>
              <a:latin typeface="Source Han Sans JP"/>
              <a:ea typeface="Source Han Sans JP"/>
              <a:cs typeface="Source Han Sans JP"/>
              <a:sym typeface="Source Han Sans JP"/>
            </a:endParaRPr>
          </a:p>
          <a:p>
            <a:pPr algn="just">
              <a:lnSpc>
                <a:spcPts val="3520"/>
              </a:lnSpc>
            </a:pPr>
            <a:endParaRPr lang="en-US" sz="2000" spc="330" dirty="0">
              <a:solidFill>
                <a:srgbClr val="4D4B4B"/>
              </a:solidFill>
              <a:latin typeface="Source Han Sans JP"/>
              <a:ea typeface="Source Han Sans JP"/>
              <a:cs typeface="Source Han Sans JP"/>
              <a:sym typeface="Source Han Sans JP"/>
            </a:endParaRPr>
          </a:p>
          <a:p>
            <a:pPr algn="just">
              <a:lnSpc>
                <a:spcPts val="3520"/>
              </a:lnSpc>
            </a:pPr>
            <a:r>
              <a:rPr lang="ja-JP" sz="2000" spc="330">
                <a:solidFill>
                  <a:srgbClr val="4D4B4B"/>
                </a:solidFill>
                <a:latin typeface="Source Han Sans JP"/>
                <a:ea typeface="Source Han Sans JP"/>
              </a:rPr>
              <a:t>・インターネット・サービスに加入しているユーザーでは、オンライン・セキュリティや</a:t>
            </a:r>
            <a:r>
              <a:rPr lang="ja-JP" sz="2000" spc="330">
                <a:solidFill>
                  <a:srgbClr val="4D4B4B"/>
                </a:solidFill>
                <a:latin typeface="Source Han Sans JP"/>
                <a:ea typeface="Source Han Sans JP"/>
                <a:cs typeface="+mn-lt"/>
              </a:rPr>
              <a:t>オンライン・バックアップ、テクニカル・サポート</a:t>
            </a:r>
            <a:r>
              <a:rPr lang="ja-JP" sz="2000" spc="330">
                <a:solidFill>
                  <a:srgbClr val="4D4B4B"/>
                </a:solidFill>
                <a:latin typeface="Source Han Sans JP"/>
                <a:ea typeface="Source Han Sans JP"/>
              </a:rPr>
              <a:t>に加入していないユーザーは、解約する可能性が高い。</a:t>
            </a:r>
            <a:endParaRPr lang="en-US"/>
          </a:p>
          <a:p>
            <a:pPr algn="just">
              <a:lnSpc>
                <a:spcPts val="3520"/>
              </a:lnSpc>
            </a:pPr>
            <a:endParaRPr lang="ja-JP" altLang="en-US" sz="2000" spc="330" dirty="0">
              <a:solidFill>
                <a:srgbClr val="4D4B4B"/>
              </a:solidFill>
              <a:latin typeface="Source Han Sans JP"/>
              <a:ea typeface="Source Han Sans JP"/>
              <a:cs typeface="Source Han Sans JP"/>
              <a:sym typeface="Source Han Sans JP"/>
            </a:endParaRPr>
          </a:p>
          <a:p>
            <a:pPr algn="just">
              <a:lnSpc>
                <a:spcPts val="3520"/>
              </a:lnSpc>
            </a:pPr>
            <a:r>
              <a:rPr lang="en-US" sz="2000" spc="330" dirty="0">
                <a:solidFill>
                  <a:srgbClr val="4D4B4B"/>
                </a:solidFill>
                <a:latin typeface="Source Han Sans JP"/>
                <a:ea typeface="Source Han Sans JP"/>
                <a:cs typeface="Source Han Sans JP"/>
                <a:sym typeface="Source Han Sans JP"/>
              </a:rPr>
              <a:t>・Contract(</a:t>
            </a:r>
            <a:r>
              <a:rPr lang="en-US" sz="2000" spc="330" dirty="0" err="1">
                <a:solidFill>
                  <a:srgbClr val="4D4B4B"/>
                </a:solidFill>
                <a:latin typeface="Source Han Sans JP"/>
                <a:ea typeface="Source Han Sans JP"/>
                <a:cs typeface="Source Han Sans JP"/>
                <a:sym typeface="Source Han Sans JP"/>
              </a:rPr>
              <a:t>契約形態</a:t>
            </a:r>
            <a:r>
              <a:rPr lang="en-US" sz="2000" spc="330" dirty="0">
                <a:solidFill>
                  <a:srgbClr val="4D4B4B"/>
                </a:solidFill>
                <a:latin typeface="Source Han Sans JP"/>
                <a:ea typeface="Source Han Sans JP"/>
                <a:cs typeface="Source Han Sans JP"/>
                <a:sym typeface="Source Han Sans JP"/>
              </a:rPr>
              <a:t>)</a:t>
            </a:r>
            <a:r>
              <a:rPr lang="en-US" sz="2000" spc="330" dirty="0" err="1">
                <a:solidFill>
                  <a:srgbClr val="4D4B4B"/>
                </a:solidFill>
                <a:latin typeface="Source Han Sans JP"/>
                <a:ea typeface="Source Han Sans JP"/>
                <a:cs typeface="Source Han Sans JP"/>
                <a:sym typeface="Source Han Sans JP"/>
              </a:rPr>
              <a:t>では月単位のユーザーは、解約する可能性が高い</a:t>
            </a:r>
            <a:r>
              <a:rPr lang="en-US" sz="2000" spc="330" dirty="0">
                <a:solidFill>
                  <a:srgbClr val="4D4B4B"/>
                </a:solidFill>
                <a:latin typeface="Source Han Sans JP"/>
                <a:ea typeface="Source Han Sans JP"/>
                <a:cs typeface="Source Han Sans JP"/>
                <a:sym typeface="Source Han Sans JP"/>
              </a:rPr>
              <a:t>。</a:t>
            </a:r>
            <a:endParaRPr lang="en-US" sz="2000" spc="330" dirty="0">
              <a:solidFill>
                <a:srgbClr val="4D4B4B"/>
              </a:solidFill>
              <a:latin typeface="Source Han Sans JP"/>
              <a:ea typeface="Source Han Sans JP"/>
              <a:cs typeface="Source Han Sans JP"/>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D9401D-6C47-36A8-A40D-5262177CF79A}"/>
            </a:ext>
          </a:extLst>
        </p:cNvPr>
        <p:cNvGrpSpPr/>
        <p:nvPr/>
      </p:nvGrpSpPr>
      <p:grpSpPr>
        <a:xfrm>
          <a:off x="0" y="0"/>
          <a:ext cx="0" cy="0"/>
          <a:chOff x="0" y="0"/>
          <a:chExt cx="0" cy="0"/>
        </a:xfrm>
      </p:grpSpPr>
      <p:pic>
        <p:nvPicPr>
          <p:cNvPr id="12" name="図 11" descr="グラフ, ヒストグラム&#10;&#10;説明は自動で生成されたものです">
            <a:extLst>
              <a:ext uri="{FF2B5EF4-FFF2-40B4-BE49-F238E27FC236}">
                <a16:creationId xmlns:a16="http://schemas.microsoft.com/office/drawing/2014/main" id="{41B1F766-A012-B152-5F20-8B7EE80B2D6D}"/>
              </a:ext>
            </a:extLst>
          </p:cNvPr>
          <p:cNvPicPr>
            <a:picLocks noChangeAspect="1"/>
          </p:cNvPicPr>
          <p:nvPr/>
        </p:nvPicPr>
        <p:blipFill>
          <a:blip r:embed="rId2"/>
          <a:stretch>
            <a:fillRect/>
          </a:stretch>
        </p:blipFill>
        <p:spPr>
          <a:xfrm>
            <a:off x="1082841" y="2301574"/>
            <a:ext cx="16110282" cy="3999427"/>
          </a:xfrm>
          <a:prstGeom prst="rect">
            <a:avLst/>
          </a:prstGeom>
        </p:spPr>
      </p:pic>
      <p:sp>
        <p:nvSpPr>
          <p:cNvPr id="3" name="Freeform 3">
            <a:extLst>
              <a:ext uri="{FF2B5EF4-FFF2-40B4-BE49-F238E27FC236}">
                <a16:creationId xmlns:a16="http://schemas.microsoft.com/office/drawing/2014/main" id="{45917F7E-66D2-C238-C2E8-E6FE15BD4C4F}"/>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ja-JP" altLang="en-US"/>
          </a:p>
        </p:txBody>
      </p:sp>
      <p:sp>
        <p:nvSpPr>
          <p:cNvPr id="7" name="TextBox 7">
            <a:extLst>
              <a:ext uri="{FF2B5EF4-FFF2-40B4-BE49-F238E27FC236}">
                <a16:creationId xmlns:a16="http://schemas.microsoft.com/office/drawing/2014/main" id="{0462D000-728F-D33C-86FF-CED1A2881DF7}"/>
              </a:ext>
            </a:extLst>
          </p:cNvPr>
          <p:cNvSpPr txBox="1"/>
          <p:nvPr/>
        </p:nvSpPr>
        <p:spPr>
          <a:xfrm>
            <a:off x="13257802" y="4064489"/>
            <a:ext cx="1803981" cy="469064"/>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Client</a:t>
            </a:r>
          </a:p>
        </p:txBody>
      </p:sp>
      <p:sp>
        <p:nvSpPr>
          <p:cNvPr id="9" name="TextBox 9">
            <a:extLst>
              <a:ext uri="{FF2B5EF4-FFF2-40B4-BE49-F238E27FC236}">
                <a16:creationId xmlns:a16="http://schemas.microsoft.com/office/drawing/2014/main" id="{2B0624CE-85C3-F82C-A46A-208857B94DEF}"/>
              </a:ext>
            </a:extLst>
          </p:cNvPr>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探索的データ分析</a:t>
            </a:r>
            <a:r>
              <a:rPr lang="en-US" sz="5000" b="1" spc="750" dirty="0">
                <a:solidFill>
                  <a:srgbClr val="4D4B4B"/>
                </a:solidFill>
                <a:latin typeface="Source Han Sans JP Bold"/>
                <a:ea typeface="Source Han Sans JP Bold"/>
                <a:cs typeface="Source Han Sans JP Bold"/>
                <a:sym typeface="Source Han Sans JP Bold"/>
              </a:rPr>
              <a:t>(EDA)</a:t>
            </a:r>
          </a:p>
        </p:txBody>
      </p:sp>
      <p:sp>
        <p:nvSpPr>
          <p:cNvPr id="10" name="TextBox 10">
            <a:extLst>
              <a:ext uri="{FF2B5EF4-FFF2-40B4-BE49-F238E27FC236}">
                <a16:creationId xmlns:a16="http://schemas.microsoft.com/office/drawing/2014/main" id="{B110B957-C5BC-B194-E594-1FF3EC1F42F8}"/>
              </a:ext>
            </a:extLst>
          </p:cNvPr>
          <p:cNvSpPr txBox="1"/>
          <p:nvPr/>
        </p:nvSpPr>
        <p:spPr>
          <a:xfrm>
            <a:off x="14699436" y="5959586"/>
            <a:ext cx="1803981" cy="961163"/>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KOTO</a:t>
            </a:r>
          </a:p>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Creative</a:t>
            </a:r>
          </a:p>
        </p:txBody>
      </p:sp>
      <p:sp>
        <p:nvSpPr>
          <p:cNvPr id="11" name="TextBox 11">
            <a:extLst>
              <a:ext uri="{FF2B5EF4-FFF2-40B4-BE49-F238E27FC236}">
                <a16:creationId xmlns:a16="http://schemas.microsoft.com/office/drawing/2014/main" id="{9D52635C-42FB-AC6E-501C-CFC422D187F4}"/>
              </a:ext>
            </a:extLst>
          </p:cNvPr>
          <p:cNvSpPr txBox="1"/>
          <p:nvPr/>
        </p:nvSpPr>
        <p:spPr>
          <a:xfrm>
            <a:off x="11963006" y="6205636"/>
            <a:ext cx="1803981" cy="469064"/>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Society</a:t>
            </a:r>
          </a:p>
        </p:txBody>
      </p:sp>
      <p:sp>
        <p:nvSpPr>
          <p:cNvPr id="15" name="TextBox 12">
            <a:extLst>
              <a:ext uri="{FF2B5EF4-FFF2-40B4-BE49-F238E27FC236}">
                <a16:creationId xmlns:a16="http://schemas.microsoft.com/office/drawing/2014/main" id="{D18B02E8-D8AC-DF9B-9E85-D4FB25843A81}"/>
              </a:ext>
            </a:extLst>
          </p:cNvPr>
          <p:cNvSpPr txBox="1"/>
          <p:nvPr/>
        </p:nvSpPr>
        <p:spPr>
          <a:xfrm>
            <a:off x="4673391" y="1609391"/>
            <a:ext cx="8941215" cy="503792"/>
          </a:xfrm>
          <a:prstGeom prst="rect">
            <a:avLst/>
          </a:prstGeom>
        </p:spPr>
        <p:txBody>
          <a:bodyPr wrap="square" lIns="0" tIns="0" rIns="0" bIns="0" rtlCol="0" anchor="t">
            <a:spAutoFit/>
          </a:bodyPr>
          <a:lstStyle/>
          <a:p>
            <a:pPr algn="l">
              <a:lnSpc>
                <a:spcPts val="4200"/>
              </a:lnSpc>
            </a:pPr>
            <a:r>
              <a:rPr lang="en-US" sz="3000" spc="450" dirty="0">
                <a:solidFill>
                  <a:srgbClr val="4D4B4B"/>
                </a:solidFill>
                <a:latin typeface="Source Han Sans JP"/>
                <a:ea typeface="Source Han Sans JP"/>
                <a:cs typeface="Source Han Sans JP"/>
                <a:sym typeface="Source Han Sans JP"/>
              </a:rPr>
              <a:t>【図表5】</a:t>
            </a:r>
            <a:r>
              <a:rPr lang="en-US" altLang="ja-JP" sz="3000" spc="450" dirty="0">
                <a:solidFill>
                  <a:srgbClr val="4D4B4B"/>
                </a:solidFill>
                <a:latin typeface="Source Han Sans JP"/>
                <a:ea typeface="Source Han Sans JP"/>
                <a:cs typeface="Source Han Sans JP"/>
                <a:sym typeface="Source Han Sans JP"/>
              </a:rPr>
              <a:t> 「Churn(</a:t>
            </a:r>
            <a:r>
              <a:rPr lang="en-US" altLang="ja-JP" sz="3000" spc="450" dirty="0" err="1">
                <a:solidFill>
                  <a:srgbClr val="4D4B4B"/>
                </a:solidFill>
                <a:latin typeface="Source Han Sans JP"/>
                <a:ea typeface="Source Han Sans JP"/>
                <a:cs typeface="Source Han Sans JP"/>
                <a:sym typeface="Source Han Sans JP"/>
              </a:rPr>
              <a:t>解約</a:t>
            </a:r>
            <a:r>
              <a:rPr lang="en-US" altLang="ja-JP" sz="3000" spc="450" dirty="0">
                <a:solidFill>
                  <a:srgbClr val="4D4B4B"/>
                </a:solidFill>
                <a:latin typeface="Source Han Sans JP"/>
                <a:ea typeface="Source Han Sans JP"/>
                <a:cs typeface="Source Han Sans JP"/>
                <a:sym typeface="Source Han Sans JP"/>
              </a:rPr>
              <a:t>)」 </a:t>
            </a:r>
            <a:r>
              <a:rPr lang="ja-JP" altLang="en-US" sz="3000" spc="450">
                <a:solidFill>
                  <a:srgbClr val="4D4B4B"/>
                </a:solidFill>
                <a:latin typeface="Source Han Sans JP"/>
                <a:ea typeface="Source Han Sans JP"/>
                <a:cs typeface="Source Han Sans JP"/>
                <a:sym typeface="Source Han Sans JP"/>
              </a:rPr>
              <a:t>と</a:t>
            </a:r>
            <a:r>
              <a:rPr lang="en-US" sz="3000" spc="450" dirty="0" err="1">
                <a:solidFill>
                  <a:srgbClr val="4D4B4B"/>
                </a:solidFill>
                <a:latin typeface="Source Han Sans JP"/>
                <a:ea typeface="Source Han Sans JP"/>
                <a:cs typeface="Source Han Sans JP"/>
                <a:sym typeface="Source Han Sans JP"/>
              </a:rPr>
              <a:t>数値特徴量</a:t>
            </a:r>
            <a:endParaRPr lang="en-US" sz="3000" spc="450" dirty="0">
              <a:solidFill>
                <a:srgbClr val="4D4B4B"/>
              </a:solidFill>
              <a:latin typeface="Source Han Sans JP"/>
              <a:ea typeface="Source Han Sans JP"/>
              <a:cs typeface="Source Han Sans JP"/>
              <a:sym typeface="Source Han Sans JP"/>
            </a:endParaRPr>
          </a:p>
        </p:txBody>
      </p:sp>
      <p:sp>
        <p:nvSpPr>
          <p:cNvPr id="8" name="TextBox 7">
            <a:extLst>
              <a:ext uri="{FF2B5EF4-FFF2-40B4-BE49-F238E27FC236}">
                <a16:creationId xmlns:a16="http://schemas.microsoft.com/office/drawing/2014/main" id="{8A2D8504-BBE4-753E-D8D4-293F48036B68}"/>
              </a:ext>
            </a:extLst>
          </p:cNvPr>
          <p:cNvSpPr txBox="1"/>
          <p:nvPr/>
        </p:nvSpPr>
        <p:spPr>
          <a:xfrm>
            <a:off x="1504950" y="6459080"/>
            <a:ext cx="15686495" cy="3096232"/>
          </a:xfrm>
          <a:prstGeom prst="rect">
            <a:avLst/>
          </a:prstGeom>
        </p:spPr>
        <p:txBody>
          <a:bodyPr wrap="square" lIns="0" tIns="0" rIns="0" bIns="0" rtlCol="0" anchor="t">
            <a:spAutoFit/>
          </a:bodyPr>
          <a:lstStyle/>
          <a:p>
            <a:pPr algn="just">
              <a:lnSpc>
                <a:spcPts val="3520"/>
              </a:lnSpc>
            </a:pPr>
            <a:r>
              <a:rPr lang="en-US" sz="2000" spc="330" dirty="0">
                <a:solidFill>
                  <a:srgbClr val="4D4B4B"/>
                </a:solidFill>
                <a:latin typeface="Source Han Sans JP"/>
                <a:ea typeface="Source Han Sans JP"/>
                <a:cs typeface="Source Han Sans JP"/>
                <a:sym typeface="Source Han Sans JP"/>
              </a:rPr>
              <a:t>図表3で</a:t>
            </a:r>
            <a:r>
              <a:rPr lang="en-US" altLang="ja-JP" sz="2000" spc="330" dirty="0">
                <a:solidFill>
                  <a:srgbClr val="4D4B4B"/>
                </a:solidFill>
                <a:latin typeface="Source Han Sans JP"/>
                <a:ea typeface="Source Han Sans JP"/>
                <a:cs typeface="Source Han Sans JP"/>
                <a:sym typeface="Source Han Sans JP"/>
              </a:rPr>
              <a:t>Churn(</a:t>
            </a:r>
            <a:r>
              <a:rPr lang="en-US" altLang="ja-JP" sz="2000" spc="330" dirty="0" err="1">
                <a:solidFill>
                  <a:srgbClr val="4D4B4B"/>
                </a:solidFill>
                <a:latin typeface="Source Han Sans JP"/>
                <a:ea typeface="Source Han Sans JP"/>
                <a:cs typeface="Source Han Sans JP"/>
                <a:sym typeface="Source Han Sans JP"/>
              </a:rPr>
              <a:t>解約</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と相関が強かった数値特徴量をグラフにした。</a:t>
            </a:r>
            <a:endParaRPr lang="en-US" sz="2000" spc="330" dirty="0">
              <a:solidFill>
                <a:srgbClr val="4D4B4B"/>
              </a:solidFill>
              <a:latin typeface="Source Han Sans JP"/>
              <a:ea typeface="Source Han Sans JP"/>
              <a:cs typeface="Source Han Sans JP"/>
              <a:sym typeface="Source Han Sans JP"/>
            </a:endParaRPr>
          </a:p>
          <a:p>
            <a:pPr algn="just">
              <a:lnSpc>
                <a:spcPts val="3520"/>
              </a:lnSpc>
            </a:pPr>
            <a:endParaRPr lang="en-US" sz="2000" spc="330" dirty="0">
              <a:solidFill>
                <a:srgbClr val="4D4B4B"/>
              </a:solidFill>
              <a:latin typeface="Source Han Sans JP"/>
              <a:ea typeface="Source Han Sans JP"/>
              <a:cs typeface="Source Han Sans JP"/>
              <a:sym typeface="Source Han Sans JP"/>
            </a:endParaRPr>
          </a:p>
          <a:p>
            <a:pPr algn="just">
              <a:lnSpc>
                <a:spcPts val="3520"/>
              </a:lnSpc>
            </a:pPr>
            <a:r>
              <a:rPr lang="en-US" sz="2000" spc="330" dirty="0">
                <a:solidFill>
                  <a:srgbClr val="4D4B4B"/>
                </a:solidFill>
                <a:latin typeface="Source Han Sans JP"/>
                <a:ea typeface="Source Han Sans JP"/>
                <a:cs typeface="Source Han Sans JP"/>
                <a:sym typeface="Source Han Sans JP"/>
              </a:rPr>
              <a:t>・</a:t>
            </a:r>
            <a:r>
              <a:rPr lang="en-US" altLang="ja-JP" sz="2000" spc="330" dirty="0">
                <a:solidFill>
                  <a:srgbClr val="4D4B4B"/>
                </a:solidFill>
                <a:latin typeface="Source Han Sans JP"/>
                <a:ea typeface="Source Han Sans JP"/>
                <a:cs typeface="Source Han Sans JP"/>
                <a:sym typeface="Source Han Sans JP"/>
              </a:rPr>
              <a:t>tenue(</a:t>
            </a:r>
            <a:r>
              <a:rPr lang="ja-JP" altLang="en-US" sz="2000" spc="330">
                <a:solidFill>
                  <a:srgbClr val="4D4B4B"/>
                </a:solidFill>
                <a:latin typeface="Source Han Sans JP"/>
                <a:ea typeface="Source Han Sans JP"/>
                <a:cs typeface="Source Han Sans JP"/>
                <a:sym typeface="Source Han Sans JP"/>
              </a:rPr>
              <a:t>在籍期間</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では</a:t>
            </a:r>
            <a:r>
              <a:rPr lang="ja-JP" altLang="en-US" sz="2000" spc="330">
                <a:solidFill>
                  <a:srgbClr val="4D4B4B"/>
                </a:solidFill>
                <a:latin typeface="Source Han Sans JP"/>
                <a:ea typeface="Source Han Sans JP"/>
                <a:cs typeface="Roboto"/>
                <a:sym typeface="Source Han Sans JP"/>
              </a:rPr>
              <a:t>、</a:t>
            </a:r>
            <a:r>
              <a:rPr lang="en-US" sz="2000" spc="330" dirty="0">
                <a:solidFill>
                  <a:srgbClr val="4D4B4B"/>
                </a:solidFill>
                <a:ea typeface="+mn-lt"/>
                <a:cs typeface="Roboto"/>
                <a:sym typeface="Source Han Sans JP"/>
              </a:rPr>
              <a:t>1</a:t>
            </a:r>
            <a:r>
              <a:rPr lang="ja-JP" altLang="en-US" sz="2000" spc="330">
                <a:solidFill>
                  <a:srgbClr val="4D4B4B"/>
                </a:solidFill>
                <a:latin typeface="Source Han Sans JP"/>
                <a:ea typeface="Source Han Sans JP"/>
                <a:cs typeface="Roboto"/>
                <a:sym typeface="Source Han Sans JP"/>
              </a:rPr>
              <a:t>ヶ月</a:t>
            </a:r>
            <a:r>
              <a:rPr lang="en-US" altLang="ja-JP" sz="2000" spc="330" dirty="0">
                <a:solidFill>
                  <a:srgbClr val="4D4B4B"/>
                </a:solidFill>
                <a:latin typeface="Source Han Sans JP"/>
                <a:ea typeface="Source Han Sans JP"/>
                <a:cs typeface="Roboto"/>
                <a:sym typeface="Source Han Sans JP"/>
              </a:rPr>
              <a:t>〜2</a:t>
            </a:r>
            <a:r>
              <a:rPr lang="ja-JP" altLang="en-US" sz="2000" spc="330">
                <a:solidFill>
                  <a:srgbClr val="4D4B4B"/>
                </a:solidFill>
                <a:latin typeface="Source Han Sans JP"/>
                <a:ea typeface="Source Han Sans JP"/>
                <a:cs typeface="Roboto"/>
                <a:sym typeface="Source Han Sans JP"/>
              </a:rPr>
              <a:t>ヶ月の解約者が最も多い。</a:t>
            </a:r>
            <a:r>
              <a:rPr lang="en-US" altLang="ja-JP" sz="2000" spc="330" dirty="0">
                <a:solidFill>
                  <a:srgbClr val="4D4B4B"/>
                </a:solidFill>
                <a:latin typeface="Source Han Sans JP"/>
                <a:ea typeface="Source Han Sans JP"/>
                <a:cs typeface="Source Han Sans JP"/>
                <a:sym typeface="Source Han Sans JP"/>
              </a:rPr>
              <a:t>5</a:t>
            </a:r>
            <a:r>
              <a:rPr lang="ja-JP" altLang="en-US" sz="2000" spc="330">
                <a:solidFill>
                  <a:srgbClr val="4D4B4B"/>
                </a:solidFill>
                <a:latin typeface="Source Han Sans JP"/>
                <a:ea typeface="Source Han Sans JP"/>
                <a:cs typeface="Source Han Sans JP"/>
                <a:sym typeface="Source Han Sans JP"/>
              </a:rPr>
              <a:t>ヶ月までにユーザーの多くが解約している</a:t>
            </a:r>
            <a:r>
              <a:rPr lang="en-US" sz="2000" spc="330" dirty="0">
                <a:solidFill>
                  <a:srgbClr val="4D4B4B"/>
                </a:solidFill>
                <a:latin typeface="Source Han Sans JP"/>
                <a:ea typeface="Source Han Sans JP"/>
                <a:cs typeface="Source Han Sans JP"/>
                <a:sym typeface="Source Han Sans JP"/>
              </a:rPr>
              <a:t>。</a:t>
            </a:r>
            <a:endParaRPr lang="ja-JP" altLang="en-US" sz="2000" spc="330" dirty="0">
              <a:solidFill>
                <a:srgbClr val="4D4B4B"/>
              </a:solidFill>
              <a:latin typeface="Source Han Sans JP"/>
              <a:ea typeface="Source Han Sans JP"/>
              <a:cs typeface="Source Han Sans JP"/>
            </a:endParaRPr>
          </a:p>
          <a:p>
            <a:pPr algn="just">
              <a:lnSpc>
                <a:spcPts val="3520"/>
              </a:lnSpc>
            </a:pPr>
            <a:endParaRPr lang="en-US" altLang="ja-JP" sz="2000" spc="330" dirty="0">
              <a:solidFill>
                <a:srgbClr val="4D4B4B"/>
              </a:solidFill>
              <a:latin typeface="Source Han Sans JP"/>
              <a:ea typeface="Source Han Sans JP"/>
              <a:cs typeface="Source Han Sans JP"/>
              <a:sym typeface="Source Han Sans JP"/>
            </a:endParaRPr>
          </a:p>
          <a:p>
            <a:pPr algn="just">
              <a:lnSpc>
                <a:spcPts val="3520"/>
              </a:lnSpc>
            </a:pPr>
            <a:r>
              <a:rPr lang="ja-JP" altLang="en-US" sz="2000" spc="330">
                <a:solidFill>
                  <a:srgbClr val="4D4B4B"/>
                </a:solidFill>
                <a:latin typeface="Source Han Sans JP"/>
                <a:ea typeface="Source Han Sans JP"/>
                <a:cs typeface="Source Han Sans JP"/>
                <a:sym typeface="Source Han Sans JP"/>
              </a:rPr>
              <a:t>・</a:t>
            </a:r>
            <a:r>
              <a:rPr lang="en-US" altLang="ja-JP" sz="2000" spc="330" dirty="0" err="1">
                <a:solidFill>
                  <a:srgbClr val="4D4B4B"/>
                </a:solidFill>
                <a:latin typeface="Source Han Sans JP"/>
                <a:ea typeface="Source Han Sans JP"/>
                <a:cs typeface="Source Han Sans JP"/>
                <a:sym typeface="Source Han Sans JP"/>
              </a:rPr>
              <a:t>MonthlyCharges</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月額料金</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では、</a:t>
            </a:r>
            <a:r>
              <a:rPr lang="en-US" altLang="ja-JP" sz="2000" spc="330" dirty="0">
                <a:solidFill>
                  <a:srgbClr val="4D4B4B"/>
                </a:solidFill>
                <a:latin typeface="Source Han Sans JP"/>
                <a:ea typeface="Source Han Sans JP"/>
                <a:cs typeface="Source Han Sans JP"/>
                <a:sym typeface="Source Han Sans JP"/>
              </a:rPr>
              <a:t>70</a:t>
            </a:r>
            <a:r>
              <a:rPr lang="ja-JP" altLang="en-US" sz="2000" spc="330">
                <a:solidFill>
                  <a:srgbClr val="4D4B4B"/>
                </a:solidFill>
                <a:latin typeface="Source Han Sans JP"/>
                <a:ea typeface="Source Han Sans JP"/>
                <a:cs typeface="Source Han Sans JP"/>
                <a:sym typeface="Source Han Sans JP"/>
              </a:rPr>
              <a:t>ドル〜</a:t>
            </a:r>
            <a:r>
              <a:rPr lang="en-US" altLang="ja-JP" sz="2000" spc="330" dirty="0">
                <a:solidFill>
                  <a:srgbClr val="4D4B4B"/>
                </a:solidFill>
                <a:latin typeface="Source Han Sans JP"/>
                <a:ea typeface="Source Han Sans JP"/>
                <a:cs typeface="Source Han Sans JP"/>
                <a:sym typeface="Source Han Sans JP"/>
              </a:rPr>
              <a:t>105</a:t>
            </a:r>
            <a:r>
              <a:rPr lang="ja-JP" altLang="en-US" sz="2000" spc="330">
                <a:solidFill>
                  <a:srgbClr val="4D4B4B"/>
                </a:solidFill>
                <a:latin typeface="Source Han Sans JP"/>
                <a:ea typeface="Source Han Sans JP"/>
                <a:cs typeface="Source Han Sans JP"/>
                <a:sym typeface="Source Han Sans JP"/>
              </a:rPr>
              <a:t>ドルのユーザーの多くが解約している。</a:t>
            </a:r>
            <a:endParaRPr lang="en-US" altLang="ja-JP" sz="2000" spc="330" dirty="0">
              <a:solidFill>
                <a:srgbClr val="4D4B4B"/>
              </a:solidFill>
              <a:latin typeface="Source Han Sans JP"/>
              <a:ea typeface="Source Han Sans JP"/>
              <a:cs typeface="Source Han Sans JP"/>
              <a:sym typeface="Source Han Sans JP"/>
            </a:endParaRPr>
          </a:p>
          <a:p>
            <a:pPr algn="just">
              <a:lnSpc>
                <a:spcPts val="3520"/>
              </a:lnSpc>
            </a:pPr>
            <a:endParaRPr lang="en-US" altLang="ja-JP" sz="2000" spc="330" dirty="0">
              <a:solidFill>
                <a:srgbClr val="4D4B4B"/>
              </a:solidFill>
              <a:latin typeface="Source Han Sans JP"/>
              <a:ea typeface="Source Han Sans JP"/>
              <a:cs typeface="Source Han Sans JP"/>
              <a:sym typeface="Source Han Sans JP"/>
            </a:endParaRPr>
          </a:p>
          <a:p>
            <a:pPr algn="just">
              <a:lnSpc>
                <a:spcPts val="3520"/>
              </a:lnSpc>
            </a:pPr>
            <a:r>
              <a:rPr lang="ja-JP" altLang="en-US" sz="2000" spc="330">
                <a:solidFill>
                  <a:srgbClr val="4D4B4B"/>
                </a:solidFill>
                <a:latin typeface="Source Han Sans JP"/>
                <a:ea typeface="Source Han Sans JP"/>
                <a:cs typeface="Source Han Sans JP"/>
                <a:sym typeface="Source Han Sans JP"/>
              </a:rPr>
              <a:t>・</a:t>
            </a:r>
            <a:r>
              <a:rPr lang="en-US" altLang="ja-JP" sz="2000" spc="330" dirty="0" err="1">
                <a:solidFill>
                  <a:srgbClr val="4D4B4B"/>
                </a:solidFill>
                <a:latin typeface="Source Han Sans JP"/>
                <a:ea typeface="Source Han Sans JP"/>
                <a:cs typeface="Source Han Sans JP"/>
                <a:sym typeface="Source Han Sans JP"/>
              </a:rPr>
              <a:t>TotalCharges</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総支払額</a:t>
            </a:r>
            <a:r>
              <a:rPr lang="en-US" altLang="ja-JP"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では、500ドル以下のユーザーの多くが解約している。</a:t>
            </a:r>
            <a:endParaRPr lang="en-US" altLang="ja-JP" sz="2000" spc="330" dirty="0">
              <a:solidFill>
                <a:srgbClr val="4D4B4B"/>
              </a:solidFill>
              <a:latin typeface="Source Han Sans JP"/>
              <a:ea typeface="Source Han Sans JP"/>
              <a:cs typeface="Source Han Sans JP"/>
              <a:sym typeface="Source Han Sans JP"/>
            </a:endParaRPr>
          </a:p>
        </p:txBody>
      </p:sp>
    </p:spTree>
    <p:extLst>
      <p:ext uri="{BB962C8B-B14F-4D97-AF65-F5344CB8AC3E}">
        <p14:creationId xmlns:p14="http://schemas.microsoft.com/office/powerpoint/2010/main" val="3385147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8EA16-4787-5BC3-36D3-D91653643497}"/>
            </a:ext>
          </a:extLst>
        </p:cNvPr>
        <p:cNvGrpSpPr/>
        <p:nvPr/>
      </p:nvGrpSpPr>
      <p:grpSpPr>
        <a:xfrm>
          <a:off x="0" y="0"/>
          <a:ext cx="0" cy="0"/>
          <a:chOff x="0" y="0"/>
          <a:chExt cx="0" cy="0"/>
        </a:xfrm>
      </p:grpSpPr>
      <p:pic>
        <p:nvPicPr>
          <p:cNvPr id="2" name="図 1" descr="テーブル&#10;&#10;説明は自動で生成されたものです">
            <a:extLst>
              <a:ext uri="{FF2B5EF4-FFF2-40B4-BE49-F238E27FC236}">
                <a16:creationId xmlns:a16="http://schemas.microsoft.com/office/drawing/2014/main" id="{C830F38B-F04D-9755-A5EE-A0D9BB385604}"/>
              </a:ext>
            </a:extLst>
          </p:cNvPr>
          <p:cNvPicPr>
            <a:picLocks noChangeAspect="1"/>
          </p:cNvPicPr>
          <p:nvPr/>
        </p:nvPicPr>
        <p:blipFill>
          <a:blip r:embed="rId2"/>
          <a:stretch>
            <a:fillRect/>
          </a:stretch>
        </p:blipFill>
        <p:spPr>
          <a:xfrm>
            <a:off x="733925" y="3070757"/>
            <a:ext cx="10323095" cy="4434244"/>
          </a:xfrm>
          <a:prstGeom prst="rect">
            <a:avLst/>
          </a:prstGeom>
        </p:spPr>
      </p:pic>
      <p:sp>
        <p:nvSpPr>
          <p:cNvPr id="3" name="Freeform 3">
            <a:extLst>
              <a:ext uri="{FF2B5EF4-FFF2-40B4-BE49-F238E27FC236}">
                <a16:creationId xmlns:a16="http://schemas.microsoft.com/office/drawing/2014/main" id="{9A1FE99E-83FD-41A5-6A33-A6982AEDA3CD}"/>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2F2EBA84-6616-91AA-64B4-1CD5E7B9A00E}"/>
              </a:ext>
            </a:extLst>
          </p:cNvPr>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モデル学習・評価</a:t>
            </a:r>
            <a:endParaRPr lang="en-US" sz="5000" b="1" spc="750" dirty="0">
              <a:solidFill>
                <a:srgbClr val="4D4B4B"/>
              </a:solidFill>
              <a:latin typeface="Source Han Sans JP Bold"/>
              <a:ea typeface="Source Han Sans JP Bold"/>
              <a:cs typeface="Source Han Sans JP Bold"/>
              <a:sym typeface="Source Han Sans JP Bold"/>
            </a:endParaRPr>
          </a:p>
        </p:txBody>
      </p:sp>
      <p:sp>
        <p:nvSpPr>
          <p:cNvPr id="7" name="TextBox 12">
            <a:extLst>
              <a:ext uri="{FF2B5EF4-FFF2-40B4-BE49-F238E27FC236}">
                <a16:creationId xmlns:a16="http://schemas.microsoft.com/office/drawing/2014/main" id="{73F13165-7F4E-8A9A-95F6-F16D3B83D543}"/>
              </a:ext>
            </a:extLst>
          </p:cNvPr>
          <p:cNvSpPr txBox="1"/>
          <p:nvPr/>
        </p:nvSpPr>
        <p:spPr>
          <a:xfrm>
            <a:off x="4263400" y="1790117"/>
            <a:ext cx="4356061" cy="503792"/>
          </a:xfrm>
          <a:prstGeom prst="rect">
            <a:avLst/>
          </a:prstGeom>
        </p:spPr>
        <p:txBody>
          <a:bodyPr wrap="square" lIns="0" tIns="0" rIns="0" bIns="0" rtlCol="0" anchor="t">
            <a:spAutoFit/>
          </a:bodyPr>
          <a:lstStyle/>
          <a:p>
            <a:pPr algn="l">
              <a:lnSpc>
                <a:spcPts val="4200"/>
              </a:lnSpc>
            </a:pPr>
            <a:r>
              <a:rPr lang="en-US" sz="3000" spc="450" dirty="0">
                <a:solidFill>
                  <a:srgbClr val="4D4B4B"/>
                </a:solidFill>
                <a:latin typeface="Source Han Sans JP"/>
                <a:ea typeface="Source Han Sans JP"/>
                <a:cs typeface="Source Han Sans JP"/>
                <a:sym typeface="Source Han Sans JP"/>
              </a:rPr>
              <a:t>【図表6】モデル比較</a:t>
            </a:r>
          </a:p>
        </p:txBody>
      </p:sp>
      <p:sp>
        <p:nvSpPr>
          <p:cNvPr id="9" name="TextBox 7">
            <a:extLst>
              <a:ext uri="{FF2B5EF4-FFF2-40B4-BE49-F238E27FC236}">
                <a16:creationId xmlns:a16="http://schemas.microsoft.com/office/drawing/2014/main" id="{27B9D380-93E9-2BC9-2405-DC7AF37282B6}"/>
              </a:ext>
            </a:extLst>
          </p:cNvPr>
          <p:cNvSpPr txBox="1"/>
          <p:nvPr/>
        </p:nvSpPr>
        <p:spPr>
          <a:xfrm>
            <a:off x="11506200" y="3298334"/>
            <a:ext cx="4714312" cy="3993914"/>
          </a:xfrm>
          <a:prstGeom prst="rect">
            <a:avLst/>
          </a:prstGeom>
        </p:spPr>
        <p:txBody>
          <a:bodyPr wrap="square" lIns="0" tIns="0" rIns="0" bIns="0" rtlCol="0" anchor="t">
            <a:spAutoFit/>
          </a:bodyPr>
          <a:lstStyle/>
          <a:p>
            <a:pPr algn="just">
              <a:lnSpc>
                <a:spcPts val="3520"/>
              </a:lnSpc>
            </a:pPr>
            <a:r>
              <a:rPr lang="en-US" sz="2000" spc="330" dirty="0" err="1">
                <a:solidFill>
                  <a:srgbClr val="4D4B4B"/>
                </a:solidFill>
                <a:latin typeface="Source Han Sans JP"/>
                <a:ea typeface="Source Han Sans JP"/>
                <a:cs typeface="Source Han Sans JP"/>
                <a:sym typeface="Source Han Sans JP"/>
              </a:rPr>
              <a:t>探索的データ分析結果を基にモデルの学習・評価を行った</a:t>
            </a:r>
            <a:r>
              <a:rPr lang="en-US" sz="2000" spc="330" dirty="0">
                <a:solidFill>
                  <a:srgbClr val="4D4B4B"/>
                </a:solidFill>
                <a:latin typeface="Source Han Sans JP"/>
                <a:ea typeface="Source Han Sans JP"/>
                <a:cs typeface="Source Han Sans JP"/>
                <a:sym typeface="Source Han Sans JP"/>
              </a:rPr>
              <a:t>。</a:t>
            </a:r>
          </a:p>
          <a:p>
            <a:pPr algn="just">
              <a:lnSpc>
                <a:spcPts val="3520"/>
              </a:lnSpc>
            </a:pPr>
            <a:r>
              <a:rPr lang="en-US" sz="2000" spc="330" dirty="0">
                <a:solidFill>
                  <a:srgbClr val="4D4B4B"/>
                </a:solidFill>
                <a:latin typeface="Source Han Sans JP"/>
                <a:ea typeface="Source Han Sans JP"/>
                <a:cs typeface="Source Han Sans JP"/>
                <a:sym typeface="Source Han Sans JP"/>
              </a:rPr>
              <a:t>モデルの学習結果は図表6のようになった。</a:t>
            </a:r>
          </a:p>
          <a:p>
            <a:pPr algn="just">
              <a:lnSpc>
                <a:spcPts val="3520"/>
              </a:lnSpc>
            </a:pPr>
            <a:endParaRPr lang="en-US" sz="2000" spc="330" dirty="0">
              <a:solidFill>
                <a:srgbClr val="4D4B4B"/>
              </a:solidFill>
              <a:latin typeface="Source Han Sans JP"/>
              <a:ea typeface="Source Han Sans JP"/>
              <a:cs typeface="Source Han Sans JP"/>
              <a:sym typeface="Source Han Sans JP"/>
            </a:endParaRPr>
          </a:p>
          <a:p>
            <a:pPr algn="just">
              <a:lnSpc>
                <a:spcPts val="3520"/>
              </a:lnSpc>
            </a:pPr>
            <a:r>
              <a:rPr lang="ja-JP" altLang="en-US" sz="2000" spc="330">
                <a:solidFill>
                  <a:srgbClr val="4D4B4B"/>
                </a:solidFill>
                <a:latin typeface="Source Han Sans JP"/>
                <a:ea typeface="Source Han Sans JP"/>
                <a:cs typeface="Source Han Sans JP"/>
                <a:sym typeface="Source Han Sans JP"/>
              </a:rPr>
              <a:t>・ロジスティック回帰が、再現率</a:t>
            </a:r>
            <a:r>
              <a:rPr lang="en-US" altLang="ja-JP" sz="2000" spc="330" dirty="0">
                <a:solidFill>
                  <a:srgbClr val="4D4B4B"/>
                </a:solidFill>
                <a:latin typeface="Source Han Sans JP"/>
                <a:ea typeface="Source Han Sans JP"/>
                <a:cs typeface="Source Han Sans JP"/>
                <a:sym typeface="Source Han Sans JP"/>
              </a:rPr>
              <a:t>(Recall)80%</a:t>
            </a:r>
            <a:r>
              <a:rPr lang="ja-JP" altLang="en-US" sz="2000" spc="330">
                <a:solidFill>
                  <a:srgbClr val="4D4B4B"/>
                </a:solidFill>
                <a:latin typeface="Source Han Sans JP"/>
                <a:ea typeface="Source Han Sans JP"/>
                <a:cs typeface="Source Han Sans JP"/>
                <a:sym typeface="Source Han Sans JP"/>
              </a:rPr>
              <a:t>となり最も評価の高いモデルとなった。目標精度の</a:t>
            </a:r>
            <a:r>
              <a:rPr lang="ja-JP" altLang="en-US" sz="2000" spc="120">
                <a:solidFill>
                  <a:srgbClr val="4D4B4B"/>
                </a:solidFill>
                <a:latin typeface="Source Han Sans JP"/>
                <a:ea typeface="Source Han Sans JP"/>
                <a:cs typeface="Source Han Sans JP"/>
                <a:sym typeface="Source Han Sans JP"/>
              </a:rPr>
              <a:t>再現率</a:t>
            </a:r>
            <a:r>
              <a:rPr lang="en-US" altLang="ja-JP" sz="2000" spc="120" dirty="0">
                <a:solidFill>
                  <a:srgbClr val="4D4B4B"/>
                </a:solidFill>
                <a:latin typeface="Source Han Sans JP"/>
                <a:ea typeface="Source Han Sans JP"/>
                <a:cs typeface="Source Han Sans JP"/>
                <a:sym typeface="Source Han Sans JP"/>
              </a:rPr>
              <a:t>80%</a:t>
            </a:r>
            <a:r>
              <a:rPr lang="ja-JP" altLang="en-US" sz="2000" spc="120">
                <a:solidFill>
                  <a:srgbClr val="4D4B4B"/>
                </a:solidFill>
                <a:latin typeface="Source Han Sans JP"/>
                <a:ea typeface="Source Han Sans JP"/>
                <a:cs typeface="Source Han Sans JP"/>
                <a:sym typeface="Source Han Sans JP"/>
              </a:rPr>
              <a:t>以上は達成できた。</a:t>
            </a:r>
            <a:endParaRPr lang="en-US" altLang="ja-JP" sz="2000" spc="120" dirty="0">
              <a:solidFill>
                <a:srgbClr val="4D4B4B"/>
              </a:solidFill>
              <a:latin typeface="Source Han Sans JP"/>
              <a:ea typeface="Source Han Sans JP"/>
              <a:cs typeface="Source Han Sans JP"/>
              <a:sym typeface="Source Han Sans JP"/>
            </a:endParaRPr>
          </a:p>
        </p:txBody>
      </p:sp>
      <p:sp>
        <p:nvSpPr>
          <p:cNvPr id="11" name="TextBox 6">
            <a:extLst>
              <a:ext uri="{FF2B5EF4-FFF2-40B4-BE49-F238E27FC236}">
                <a16:creationId xmlns:a16="http://schemas.microsoft.com/office/drawing/2014/main" id="{7D05896B-AD54-DF7D-27B4-9D974BE8C2AE}"/>
              </a:ext>
            </a:extLst>
          </p:cNvPr>
          <p:cNvSpPr txBox="1"/>
          <p:nvPr/>
        </p:nvSpPr>
        <p:spPr>
          <a:xfrm>
            <a:off x="1679661" y="8308161"/>
            <a:ext cx="15268703" cy="1327479"/>
          </a:xfrm>
          <a:prstGeom prst="rect">
            <a:avLst/>
          </a:prstGeom>
        </p:spPr>
        <p:txBody>
          <a:bodyPr wrap="square" lIns="0" tIns="0" rIns="0" bIns="0" rtlCol="0" anchor="t">
            <a:spAutoFit/>
          </a:bodyPr>
          <a:lstStyle/>
          <a:p>
            <a:pPr>
              <a:lnSpc>
                <a:spcPts val="3520"/>
              </a:lnSpc>
            </a:pPr>
            <a:r>
              <a:rPr lang="en-US" sz="2800" b="1" spc="330" dirty="0">
                <a:solidFill>
                  <a:srgbClr val="4D4B4B"/>
                </a:solidFill>
                <a:latin typeface="Source Han Sans JP"/>
                <a:ea typeface="Source Han Sans JP"/>
                <a:cs typeface="Source Han Sans JP"/>
                <a:sym typeface="Source Han Sans JP"/>
              </a:rPr>
              <a:t>分析タスク01結果：</a:t>
            </a:r>
          </a:p>
          <a:p>
            <a:pPr>
              <a:lnSpc>
                <a:spcPts val="3520"/>
              </a:lnSpc>
            </a:pPr>
            <a:r>
              <a:rPr lang="ja-JP" altLang="en-US" sz="2800" b="1" spc="330">
                <a:solidFill>
                  <a:srgbClr val="4D4B4B"/>
                </a:solidFill>
                <a:latin typeface="Source Han Sans JP"/>
                <a:ea typeface="Source Han Sans JP"/>
                <a:cs typeface="Source Han Sans JP"/>
                <a:sym typeface="Source Han Sans JP"/>
              </a:rPr>
              <a:t>評価指標である再現率</a:t>
            </a:r>
            <a:r>
              <a:rPr lang="en-US" sz="2800" b="1" spc="330" dirty="0">
                <a:solidFill>
                  <a:srgbClr val="4D4B4B"/>
                </a:solidFill>
                <a:latin typeface="Source Han Sans JP"/>
                <a:ea typeface="Source Han Sans JP"/>
                <a:cs typeface="Source Han Sans JP"/>
                <a:sym typeface="Source Han Sans JP"/>
              </a:rPr>
              <a:t>(Recall)</a:t>
            </a:r>
            <a:r>
              <a:rPr lang="ja-JP" altLang="en-US" sz="2800" b="1" spc="330">
                <a:solidFill>
                  <a:srgbClr val="4D4B4B"/>
                </a:solidFill>
                <a:latin typeface="Source Han Sans JP"/>
                <a:ea typeface="Source Han Sans JP"/>
                <a:cs typeface="Source Han Sans JP"/>
                <a:sym typeface="Source Han Sans JP"/>
              </a:rPr>
              <a:t>が最も高く</a:t>
            </a:r>
            <a:r>
              <a:rPr lang="en-US" sz="2800" b="1" spc="330" dirty="0">
                <a:solidFill>
                  <a:srgbClr val="4D4B4B"/>
                </a:solidFill>
                <a:latin typeface="Source Han Sans JP"/>
                <a:ea typeface="Source Han Sans JP"/>
                <a:cs typeface="Source Han Sans JP"/>
                <a:sym typeface="Source Han Sans JP"/>
              </a:rPr>
              <a:t>、</a:t>
            </a:r>
            <a:r>
              <a:rPr lang="ja-JP" altLang="en-US" sz="2800" b="1" spc="330">
                <a:solidFill>
                  <a:srgbClr val="4D4B4B"/>
                </a:solidFill>
                <a:latin typeface="Source Han Sans JP"/>
                <a:ea typeface="Source Han Sans JP"/>
                <a:cs typeface="Source Han Sans JP"/>
                <a:sym typeface="Source Han Sans JP"/>
              </a:rPr>
              <a:t>目標精度の</a:t>
            </a:r>
            <a:r>
              <a:rPr lang="ja-JP" altLang="en-US" sz="2800" b="1" spc="120">
                <a:solidFill>
                  <a:srgbClr val="4D4B4B"/>
                </a:solidFill>
                <a:latin typeface="Source Han Sans JP"/>
                <a:ea typeface="Source Han Sans JP"/>
                <a:cs typeface="Source Han Sans JP"/>
                <a:sym typeface="Source Han Sans JP"/>
              </a:rPr>
              <a:t>再現率</a:t>
            </a:r>
            <a:r>
              <a:rPr lang="en-US" altLang="ja-JP" sz="2800" b="1" spc="120" dirty="0">
                <a:solidFill>
                  <a:srgbClr val="4D4B4B"/>
                </a:solidFill>
                <a:latin typeface="Source Han Sans JP"/>
                <a:ea typeface="Source Han Sans JP"/>
                <a:cs typeface="Source Han Sans JP"/>
                <a:sym typeface="Source Han Sans JP"/>
              </a:rPr>
              <a:t>80%</a:t>
            </a:r>
            <a:r>
              <a:rPr lang="ja-JP" altLang="en-US" sz="2800" b="1" spc="120">
                <a:solidFill>
                  <a:srgbClr val="4D4B4B"/>
                </a:solidFill>
                <a:latin typeface="Source Han Sans JP"/>
                <a:ea typeface="Source Han Sans JP"/>
                <a:cs typeface="Source Han Sans JP"/>
                <a:sym typeface="Source Han Sans JP"/>
              </a:rPr>
              <a:t>以上に達しているため、</a:t>
            </a:r>
            <a:r>
              <a:rPr lang="en-US" altLang="ja-JP" sz="2800" b="1" spc="330" dirty="0" err="1">
                <a:solidFill>
                  <a:srgbClr val="4D4B4B"/>
                </a:solidFill>
                <a:latin typeface="Source Han Sans JP"/>
                <a:ea typeface="Source Han Sans JP"/>
                <a:cs typeface="Source Han Sans JP"/>
                <a:sym typeface="Source Han Sans JP"/>
              </a:rPr>
              <a:t>解約予測を行うモデル</a:t>
            </a:r>
            <a:r>
              <a:rPr lang="ja-JP" altLang="en-US" sz="2800" b="1" spc="330">
                <a:solidFill>
                  <a:srgbClr val="4D4B4B"/>
                </a:solidFill>
                <a:latin typeface="Source Han Sans JP"/>
                <a:ea typeface="Source Han Sans JP"/>
                <a:cs typeface="Source Han Sans JP"/>
                <a:sym typeface="Source Han Sans JP"/>
              </a:rPr>
              <a:t>に</a:t>
            </a:r>
            <a:r>
              <a:rPr lang="en-US" altLang="ja-JP" sz="2800" b="1" spc="330" dirty="0" err="1">
                <a:solidFill>
                  <a:srgbClr val="4D4B4B"/>
                </a:solidFill>
                <a:latin typeface="Source Han Sans JP"/>
                <a:ea typeface="Source Han Sans JP"/>
                <a:cs typeface="Source Han Sans JP"/>
                <a:sym typeface="Source Han Sans JP"/>
              </a:rPr>
              <a:t>ロジスティック回帰を採用</a:t>
            </a:r>
            <a:r>
              <a:rPr lang="ja-JP" altLang="en-US" sz="2800" b="1" spc="330">
                <a:solidFill>
                  <a:srgbClr val="4D4B4B"/>
                </a:solidFill>
                <a:latin typeface="Source Han Sans JP"/>
                <a:ea typeface="Source Han Sans JP"/>
                <a:cs typeface="Source Han Sans JP"/>
                <a:sym typeface="Source Han Sans JP"/>
              </a:rPr>
              <a:t>する。</a:t>
            </a:r>
            <a:endParaRPr lang="en-US" sz="2800" b="1" spc="330" dirty="0">
              <a:solidFill>
                <a:srgbClr val="4D4B4B"/>
              </a:solidFill>
              <a:latin typeface="Source Han Sans JP"/>
              <a:ea typeface="Source Han Sans JP"/>
              <a:cs typeface="Source Han Sans JP"/>
              <a:sym typeface="Source Han Sans JP"/>
            </a:endParaRPr>
          </a:p>
        </p:txBody>
      </p:sp>
      <p:sp>
        <p:nvSpPr>
          <p:cNvPr id="8" name="正方形/長方形 7">
            <a:extLst>
              <a:ext uri="{FF2B5EF4-FFF2-40B4-BE49-F238E27FC236}">
                <a16:creationId xmlns:a16="http://schemas.microsoft.com/office/drawing/2014/main" id="{3F3E1D80-C5E3-F0C3-A0CA-F5B8FC4CAAB9}"/>
              </a:ext>
            </a:extLst>
          </p:cNvPr>
          <p:cNvSpPr/>
          <p:nvPr/>
        </p:nvSpPr>
        <p:spPr>
          <a:xfrm>
            <a:off x="7217434" y="2877019"/>
            <a:ext cx="1111370" cy="4793412"/>
          </a:xfrm>
          <a:prstGeom prst="rect">
            <a:avLst/>
          </a:prstGeom>
          <a:noFill/>
          <a:ln w="57150">
            <a:solidFill>
              <a:schemeClr val="accent6">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52475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3F4F4"/>
        </a:solidFill>
        <a:effectLst/>
      </p:bgPr>
    </p:bg>
    <p:spTree>
      <p:nvGrpSpPr>
        <p:cNvPr id="1" name=""/>
        <p:cNvGrpSpPr/>
        <p:nvPr/>
      </p:nvGrpSpPr>
      <p:grpSpPr>
        <a:xfrm>
          <a:off x="0" y="0"/>
          <a:ext cx="0" cy="0"/>
          <a:chOff x="0" y="0"/>
          <a:chExt cx="0" cy="0"/>
        </a:xfrm>
      </p:grpSpPr>
      <p:sp>
        <p:nvSpPr>
          <p:cNvPr id="5" name="TextBox 5"/>
          <p:cNvSpPr txBox="1"/>
          <p:nvPr/>
        </p:nvSpPr>
        <p:spPr>
          <a:xfrm>
            <a:off x="1106758" y="3405982"/>
            <a:ext cx="5283701" cy="2571750"/>
          </a:xfrm>
          <a:prstGeom prst="rect">
            <a:avLst/>
          </a:prstGeom>
        </p:spPr>
        <p:txBody>
          <a:bodyPr lIns="0" tIns="0" rIns="0" bIns="0" rtlCol="0" anchor="t">
            <a:spAutoFit/>
          </a:bodyPr>
          <a:lstStyle/>
          <a:p>
            <a:pPr algn="ctr">
              <a:lnSpc>
                <a:spcPts val="21000"/>
              </a:lnSpc>
            </a:pPr>
            <a:r>
              <a:rPr lang="en-US" sz="15000" b="1">
                <a:solidFill>
                  <a:srgbClr val="3C3333"/>
                </a:solidFill>
                <a:latin typeface="Source Han Sans JP Heavy"/>
                <a:ea typeface="Source Han Sans JP Heavy"/>
                <a:cs typeface="Source Han Sans JP Heavy"/>
                <a:sym typeface="Source Han Sans JP Heavy"/>
              </a:rPr>
              <a:t>04</a:t>
            </a:r>
          </a:p>
        </p:txBody>
      </p:sp>
      <p:sp>
        <p:nvSpPr>
          <p:cNvPr id="7" name="AutoShape 7"/>
          <p:cNvSpPr/>
          <p:nvPr/>
        </p:nvSpPr>
        <p:spPr>
          <a:xfrm flipV="1">
            <a:off x="6390458" y="3652837"/>
            <a:ext cx="0" cy="2981325"/>
          </a:xfrm>
          <a:prstGeom prst="line">
            <a:avLst/>
          </a:prstGeom>
          <a:ln w="19050" cap="flat">
            <a:solidFill>
              <a:srgbClr val="3C3333"/>
            </a:solidFill>
            <a:prstDash val="solid"/>
            <a:headEnd type="none" w="sm" len="sm"/>
            <a:tailEnd type="none" w="sm" len="sm"/>
          </a:ln>
        </p:spPr>
        <p:txBody>
          <a:bodyPr/>
          <a:lstStyle/>
          <a:p>
            <a:endParaRPr lang="ja-JP" altLang="en-US"/>
          </a:p>
        </p:txBody>
      </p:sp>
      <p:sp>
        <p:nvSpPr>
          <p:cNvPr id="8" name="TextBox 4">
            <a:extLst>
              <a:ext uri="{FF2B5EF4-FFF2-40B4-BE49-F238E27FC236}">
                <a16:creationId xmlns:a16="http://schemas.microsoft.com/office/drawing/2014/main" id="{E61ECFB4-585F-9BFD-8319-CE2B43274C95}"/>
              </a:ext>
            </a:extLst>
          </p:cNvPr>
          <p:cNvSpPr txBox="1"/>
          <p:nvPr/>
        </p:nvSpPr>
        <p:spPr>
          <a:xfrm>
            <a:off x="8040507" y="3931900"/>
            <a:ext cx="9142593" cy="1009651"/>
          </a:xfrm>
          <a:prstGeom prst="rect">
            <a:avLst/>
          </a:prstGeom>
        </p:spPr>
        <p:txBody>
          <a:bodyPr lIns="0" tIns="0" rIns="0" bIns="0" rtlCol="0" anchor="t">
            <a:spAutoFit/>
          </a:bodyPr>
          <a:lstStyle/>
          <a:p>
            <a:pPr algn="l">
              <a:lnSpc>
                <a:spcPts val="8399"/>
              </a:lnSpc>
            </a:pPr>
            <a:r>
              <a:rPr lang="en-US" sz="5999" b="1" spc="899" dirty="0">
                <a:solidFill>
                  <a:srgbClr val="4D4B4B"/>
                </a:solidFill>
                <a:latin typeface="Source Han Sans JP Bold"/>
                <a:ea typeface="Source Han Sans JP Bold"/>
                <a:cs typeface="Source Han Sans JP Bold"/>
                <a:sym typeface="Source Han Sans JP Bold"/>
              </a:rPr>
              <a:t>分析タスク02</a:t>
            </a:r>
          </a:p>
        </p:txBody>
      </p:sp>
      <p:sp>
        <p:nvSpPr>
          <p:cNvPr id="9" name="TextBox 6">
            <a:extLst>
              <a:ext uri="{FF2B5EF4-FFF2-40B4-BE49-F238E27FC236}">
                <a16:creationId xmlns:a16="http://schemas.microsoft.com/office/drawing/2014/main" id="{32F928C1-F4BD-40CC-BAAE-D0AA2C91760C}"/>
              </a:ext>
            </a:extLst>
          </p:cNvPr>
          <p:cNvSpPr txBox="1"/>
          <p:nvPr/>
        </p:nvSpPr>
        <p:spPr>
          <a:xfrm>
            <a:off x="8072528" y="5045413"/>
            <a:ext cx="9078551" cy="587376"/>
          </a:xfrm>
          <a:prstGeom prst="rect">
            <a:avLst/>
          </a:prstGeom>
        </p:spPr>
        <p:txBody>
          <a:bodyPr lIns="0" tIns="0" rIns="0" bIns="0" rtlCol="0" anchor="t">
            <a:spAutoFit/>
          </a:bodyPr>
          <a:lstStyle/>
          <a:p>
            <a:pPr algn="l">
              <a:lnSpc>
                <a:spcPts val="4899"/>
              </a:lnSpc>
            </a:pPr>
            <a:r>
              <a:rPr lang="en-US" sz="3450" spc="524" dirty="0">
                <a:solidFill>
                  <a:srgbClr val="4D4B4B"/>
                </a:solidFill>
                <a:latin typeface="Source Han Sans JP"/>
                <a:ea typeface="Source Han Sans JP"/>
                <a:cs typeface="Source Han Sans JP"/>
                <a:sym typeface="Source Han Sans JP"/>
              </a:rPr>
              <a:t>-</a:t>
            </a:r>
            <a:r>
              <a:rPr lang="ja-JP" altLang="en-US" sz="3450" spc="524">
                <a:solidFill>
                  <a:srgbClr val="4D4B4B"/>
                </a:solidFill>
                <a:latin typeface="Source Han Sans JP"/>
                <a:ea typeface="Source Han Sans JP"/>
                <a:cs typeface="Source Han Sans JP"/>
                <a:sym typeface="Source Han Sans JP"/>
              </a:rPr>
              <a:t>施策提示</a:t>
            </a:r>
            <a:endParaRPr lang="en-US" sz="3499" spc="524" dirty="0">
              <a:solidFill>
                <a:srgbClr val="4D4B4B"/>
              </a:solidFill>
              <a:latin typeface="Source Han Sans JP"/>
              <a:ea typeface="Source Han Sans JP"/>
              <a:cs typeface="Source Han Sans JP"/>
              <a:sym typeface="Source Han Sans JP"/>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BBD6DE-3CC0-6F65-6669-45634DEDA132}"/>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C2886FA0-828C-4756-A8C8-448F208F13A9}"/>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92DCEFA9-59C7-4176-6545-3E63ED502B4B}"/>
              </a:ext>
            </a:extLst>
          </p:cNvPr>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a:solidFill>
                  <a:srgbClr val="4D4B4B"/>
                </a:solidFill>
                <a:latin typeface="Source Han Sans JP Bold"/>
                <a:ea typeface="Source Han Sans JP Bold"/>
                <a:cs typeface="Source Han Sans JP Bold"/>
                <a:sym typeface="Source Han Sans JP Bold"/>
              </a:rPr>
              <a:t>分析タスク02</a:t>
            </a:r>
          </a:p>
        </p:txBody>
      </p:sp>
      <p:sp>
        <p:nvSpPr>
          <p:cNvPr id="12" name="TextBox 7">
            <a:extLst>
              <a:ext uri="{FF2B5EF4-FFF2-40B4-BE49-F238E27FC236}">
                <a16:creationId xmlns:a16="http://schemas.microsoft.com/office/drawing/2014/main" id="{4357984E-B7F1-EB7B-496A-067598575988}"/>
              </a:ext>
            </a:extLst>
          </p:cNvPr>
          <p:cNvSpPr txBox="1"/>
          <p:nvPr/>
        </p:nvSpPr>
        <p:spPr>
          <a:xfrm>
            <a:off x="1321647" y="4076700"/>
            <a:ext cx="14641315" cy="2881879"/>
          </a:xfrm>
          <a:prstGeom prst="rect">
            <a:avLst/>
          </a:prstGeom>
        </p:spPr>
        <p:txBody>
          <a:bodyPr lIns="0" tIns="0" rIns="0" bIns="0" rtlCol="0" anchor="t">
            <a:spAutoFit/>
          </a:bodyPr>
          <a:lstStyle/>
          <a:p>
            <a:pPr marL="342900" indent="-342900" algn="l">
              <a:lnSpc>
                <a:spcPts val="3840"/>
              </a:lnSpc>
              <a:buFont typeface="Wingdings"/>
              <a:buChar char="ü"/>
            </a:pPr>
            <a:r>
              <a:rPr lang="ja-JP" altLang="en-US" sz="2400" spc="120">
                <a:solidFill>
                  <a:srgbClr val="4D4B4B"/>
                </a:solidFill>
                <a:latin typeface="Source Han Sans JP"/>
                <a:ea typeface="Source Han Sans JP"/>
                <a:cs typeface="Source Han Sans JP"/>
                <a:sym typeface="Source Han Sans JP"/>
              </a:rPr>
              <a:t>施策は分析タスク</a:t>
            </a:r>
            <a:r>
              <a:rPr lang="en-US" altLang="ja-JP" sz="2400" spc="120" dirty="0">
                <a:solidFill>
                  <a:srgbClr val="4D4B4B"/>
                </a:solidFill>
                <a:latin typeface="Source Han Sans JP"/>
                <a:ea typeface="Source Han Sans JP"/>
                <a:cs typeface="Source Han Sans JP"/>
                <a:sym typeface="Source Han Sans JP"/>
              </a:rPr>
              <a:t>01</a:t>
            </a:r>
            <a:r>
              <a:rPr lang="ja-JP" altLang="en-US" sz="2400" spc="120">
                <a:solidFill>
                  <a:srgbClr val="4D4B4B"/>
                </a:solidFill>
                <a:latin typeface="Source Han Sans JP"/>
                <a:ea typeface="Source Han Sans JP"/>
                <a:cs typeface="Source Han Sans JP"/>
                <a:sym typeface="Source Han Sans JP"/>
              </a:rPr>
              <a:t>で作成した解約予測モデル(ロジスティック回帰)を使って、解約する可能性が高いと予測したユーザーに対して行う。解約する可能性が高いユーザーに施策を絞れば、費用対効果を高めることができるためである。</a:t>
            </a:r>
            <a:endParaRPr lang="ja-JP" altLang="en-US" sz="2400" spc="120" dirty="0">
              <a:solidFill>
                <a:srgbClr val="4D4B4B"/>
              </a:solidFill>
              <a:latin typeface="Source Han Sans JP"/>
              <a:ea typeface="Source Han Sans JP"/>
              <a:cs typeface="Source Han Sans JP"/>
            </a:endParaRPr>
          </a:p>
          <a:p>
            <a:pPr marL="342900" indent="-342900">
              <a:lnSpc>
                <a:spcPts val="3840"/>
              </a:lnSpc>
              <a:buFont typeface="Wingdings" pitchFamily="2" charset="2"/>
              <a:buChar char="ü"/>
            </a:pPr>
            <a:endParaRPr lang="ja-JP" altLang="en-US" sz="2400" spc="120" dirty="0">
              <a:solidFill>
                <a:srgbClr val="4D4B4B"/>
              </a:solidFill>
              <a:latin typeface="Source Han Sans JP"/>
              <a:ea typeface="Source Han Sans JP"/>
              <a:cs typeface="Source Han Sans JP"/>
            </a:endParaRPr>
          </a:p>
          <a:p>
            <a:pPr marL="342900" indent="-342900">
              <a:lnSpc>
                <a:spcPts val="3840"/>
              </a:lnSpc>
              <a:buFont typeface="Wingdings" pitchFamily="2" charset="2"/>
              <a:buChar char="ü"/>
            </a:pPr>
            <a:r>
              <a:rPr lang="ja-JP" sz="2400" spc="120">
                <a:solidFill>
                  <a:srgbClr val="4D4B4B"/>
                </a:solidFill>
                <a:latin typeface="Source Han Sans JP"/>
                <a:ea typeface="Source Han Sans JP"/>
                <a:cs typeface="Source Han Sans JP"/>
              </a:rPr>
              <a:t>分析タスク</a:t>
            </a:r>
            <a:r>
              <a:rPr lang="en-US" altLang="ja-JP" sz="2400" spc="120" dirty="0">
                <a:solidFill>
                  <a:srgbClr val="4D4B4B"/>
                </a:solidFill>
                <a:ea typeface="+mn-lt"/>
                <a:cs typeface="Source Han Sans JP"/>
              </a:rPr>
              <a:t>01</a:t>
            </a:r>
            <a:r>
              <a:rPr lang="ja-JP" sz="2400" spc="120">
                <a:solidFill>
                  <a:srgbClr val="4D4B4B"/>
                </a:solidFill>
                <a:latin typeface="Source Han Sans JP"/>
                <a:ea typeface="Source Han Sans JP"/>
                <a:cs typeface="Source Han Sans JP"/>
              </a:rPr>
              <a:t>で作成した解約予測モデルを分析し、予測に対して影響度の大きい特徴量を抽出する。その特徴量をもとに施策</a:t>
            </a:r>
            <a:r>
              <a:rPr lang="ja-JP" altLang="en-US" sz="2400" spc="120">
                <a:solidFill>
                  <a:srgbClr val="4D4B4B"/>
                </a:solidFill>
                <a:latin typeface="Source Han Sans JP"/>
                <a:ea typeface="Source Han Sans JP"/>
                <a:cs typeface="Source Han Sans JP"/>
              </a:rPr>
              <a:t>提案</a:t>
            </a:r>
            <a:r>
              <a:rPr lang="ja-JP" sz="2400" spc="120">
                <a:solidFill>
                  <a:srgbClr val="4D4B4B"/>
                </a:solidFill>
                <a:latin typeface="Source Han Sans JP"/>
                <a:ea typeface="Source Han Sans JP"/>
                <a:cs typeface="Source Han Sans JP"/>
              </a:rPr>
              <a:t>を行う。</a:t>
            </a:r>
            <a:endParaRPr lang="ja-JP" altLang="en-US" sz="2400" spc="120" dirty="0">
              <a:solidFill>
                <a:srgbClr val="4D4B4B"/>
              </a:solidFill>
              <a:latin typeface="Source Han Sans JP"/>
              <a:ea typeface="Source Han Sans JP"/>
              <a:cs typeface="Source Han Sans JP"/>
            </a:endParaRPr>
          </a:p>
        </p:txBody>
      </p:sp>
      <p:sp>
        <p:nvSpPr>
          <p:cNvPr id="13" name="TextBox 12">
            <a:extLst>
              <a:ext uri="{FF2B5EF4-FFF2-40B4-BE49-F238E27FC236}">
                <a16:creationId xmlns:a16="http://schemas.microsoft.com/office/drawing/2014/main" id="{E1DC3891-6330-4BFA-A42C-2FF8BE180565}"/>
              </a:ext>
            </a:extLst>
          </p:cNvPr>
          <p:cNvSpPr txBox="1"/>
          <p:nvPr/>
        </p:nvSpPr>
        <p:spPr>
          <a:xfrm>
            <a:off x="-228600" y="3512822"/>
            <a:ext cx="4137147" cy="563878"/>
          </a:xfrm>
          <a:prstGeom prst="rect">
            <a:avLst/>
          </a:prstGeom>
        </p:spPr>
        <p:txBody>
          <a:bodyPr wrap="square" lIns="0" tIns="0" rIns="0" bIns="0" rtlCol="0" anchor="t">
            <a:spAutoFit/>
          </a:bodyPr>
          <a:lstStyle/>
          <a:p>
            <a:pPr algn="ctr">
              <a:lnSpc>
                <a:spcPts val="4620"/>
              </a:lnSpc>
            </a:pPr>
            <a:r>
              <a:rPr lang="en-US" sz="3300" b="1" spc="495" dirty="0" err="1">
                <a:solidFill>
                  <a:srgbClr val="3C3333"/>
                </a:solidFill>
                <a:latin typeface="Source Han Sans JP Heavy"/>
                <a:ea typeface="Source Han Sans JP Heavy"/>
                <a:cs typeface="Source Han Sans JP Heavy"/>
                <a:sym typeface="Source Han Sans JP Heavy"/>
              </a:rPr>
              <a:t>前提</a:t>
            </a:r>
            <a:endParaRPr lang="en-US" sz="3300" b="1" spc="495" dirty="0">
              <a:solidFill>
                <a:srgbClr val="3C3333"/>
              </a:solidFill>
              <a:latin typeface="Source Han Sans JP Heavy"/>
              <a:ea typeface="Source Han Sans JP Heavy"/>
              <a:cs typeface="Source Han Sans JP Heavy"/>
              <a:sym typeface="Source Han Sans JP Heavy"/>
            </a:endParaRPr>
          </a:p>
        </p:txBody>
      </p:sp>
      <p:sp>
        <p:nvSpPr>
          <p:cNvPr id="21" name="TextBox 12">
            <a:extLst>
              <a:ext uri="{FF2B5EF4-FFF2-40B4-BE49-F238E27FC236}">
                <a16:creationId xmlns:a16="http://schemas.microsoft.com/office/drawing/2014/main" id="{4A2D1CA9-9AC6-68C6-98D5-4D3915198522}"/>
              </a:ext>
            </a:extLst>
          </p:cNvPr>
          <p:cNvSpPr txBox="1"/>
          <p:nvPr/>
        </p:nvSpPr>
        <p:spPr>
          <a:xfrm>
            <a:off x="1327090" y="1911959"/>
            <a:ext cx="15401944" cy="1152110"/>
          </a:xfrm>
          <a:prstGeom prst="rect">
            <a:avLst/>
          </a:prstGeom>
        </p:spPr>
        <p:txBody>
          <a:bodyPr wrap="square" lIns="0" tIns="0" rIns="0" bIns="0" rtlCol="0" anchor="t">
            <a:spAutoFit/>
          </a:bodyPr>
          <a:lstStyle/>
          <a:p>
            <a:pPr>
              <a:lnSpc>
                <a:spcPts val="4620"/>
              </a:lnSpc>
            </a:pPr>
            <a:r>
              <a:rPr lang="en-US" sz="3600" b="1" spc="495" dirty="0">
                <a:solidFill>
                  <a:srgbClr val="3C3333"/>
                </a:solidFill>
                <a:latin typeface="Source Han Sans JP Heavy"/>
                <a:ea typeface="Source Han Sans JP Heavy"/>
                <a:cs typeface="Source Han Sans JP Heavy"/>
                <a:sym typeface="Source Han Sans JP Heavy"/>
              </a:rPr>
              <a:t>分析タスク02</a:t>
            </a:r>
          </a:p>
          <a:p>
            <a:pPr>
              <a:lnSpc>
                <a:spcPts val="4620"/>
              </a:lnSpc>
            </a:pPr>
            <a:r>
              <a:rPr lang="ja-JP" altLang="en-US" sz="3600" spc="120">
                <a:solidFill>
                  <a:srgbClr val="4D4B4B"/>
                </a:solidFill>
                <a:latin typeface="Source Han Sans JP"/>
                <a:ea typeface="Source Han Sans JP"/>
                <a:cs typeface="Source Han Sans JP"/>
                <a:sym typeface="Source Han Sans JP"/>
              </a:rPr>
              <a:t>解約率を下げるための施策を提示する</a:t>
            </a:r>
            <a:endParaRPr lang="en-US" altLang="ja-JP" sz="3600" spc="120" dirty="0">
              <a:solidFill>
                <a:srgbClr val="4D4B4B"/>
              </a:solidFill>
              <a:latin typeface="Source Han Sans JP"/>
              <a:ea typeface="Source Han Sans JP"/>
              <a:cs typeface="Source Han Sans JP"/>
              <a:sym typeface="Source Han Sans JP"/>
            </a:endParaRPr>
          </a:p>
        </p:txBody>
      </p:sp>
    </p:spTree>
    <p:extLst>
      <p:ext uri="{BB962C8B-B14F-4D97-AF65-F5344CB8AC3E}">
        <p14:creationId xmlns:p14="http://schemas.microsoft.com/office/powerpoint/2010/main" val="13872212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BA8001-C4B3-D2F5-5E63-8E234CFD4774}"/>
            </a:ext>
          </a:extLst>
        </p:cNvPr>
        <p:cNvGrpSpPr/>
        <p:nvPr/>
      </p:nvGrpSpPr>
      <p:grpSpPr>
        <a:xfrm>
          <a:off x="0" y="0"/>
          <a:ext cx="0" cy="0"/>
          <a:chOff x="0" y="0"/>
          <a:chExt cx="0" cy="0"/>
        </a:xfrm>
      </p:grpSpPr>
      <p:pic>
        <p:nvPicPr>
          <p:cNvPr id="4" name="図 3" descr="グラフ&#10;&#10;説明は自動で生成されたものです">
            <a:extLst>
              <a:ext uri="{FF2B5EF4-FFF2-40B4-BE49-F238E27FC236}">
                <a16:creationId xmlns:a16="http://schemas.microsoft.com/office/drawing/2014/main" id="{6955AAF1-A843-75D7-AF3E-66A3CAA09A0F}"/>
              </a:ext>
            </a:extLst>
          </p:cNvPr>
          <p:cNvPicPr>
            <a:picLocks noChangeAspect="1"/>
          </p:cNvPicPr>
          <p:nvPr/>
        </p:nvPicPr>
        <p:blipFill>
          <a:blip r:embed="rId2"/>
          <a:stretch>
            <a:fillRect/>
          </a:stretch>
        </p:blipFill>
        <p:spPr>
          <a:xfrm>
            <a:off x="1315528" y="2562680"/>
            <a:ext cx="9144000" cy="6024282"/>
          </a:xfrm>
          <a:prstGeom prst="rect">
            <a:avLst/>
          </a:prstGeom>
        </p:spPr>
      </p:pic>
      <p:sp>
        <p:nvSpPr>
          <p:cNvPr id="3" name="Freeform 3">
            <a:extLst>
              <a:ext uri="{FF2B5EF4-FFF2-40B4-BE49-F238E27FC236}">
                <a16:creationId xmlns:a16="http://schemas.microsoft.com/office/drawing/2014/main" id="{12E24479-4298-F46E-2C11-2D5CEAF18007}"/>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78123984-8F9D-2F97-5E47-A28EA86EDB6E}"/>
              </a:ext>
            </a:extLst>
          </p:cNvPr>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各特徴量の寄与度</a:t>
            </a:r>
            <a:endParaRPr lang="en-US" sz="5000" b="1" spc="750" dirty="0">
              <a:solidFill>
                <a:srgbClr val="4D4B4B"/>
              </a:solidFill>
              <a:latin typeface="Source Han Sans JP Bold"/>
              <a:ea typeface="Source Han Sans JP Bold"/>
              <a:cs typeface="Source Han Sans JP Bold"/>
              <a:sym typeface="Source Han Sans JP Bold"/>
            </a:endParaRPr>
          </a:p>
        </p:txBody>
      </p:sp>
      <p:sp>
        <p:nvSpPr>
          <p:cNvPr id="5" name="TextBox 12">
            <a:extLst>
              <a:ext uri="{FF2B5EF4-FFF2-40B4-BE49-F238E27FC236}">
                <a16:creationId xmlns:a16="http://schemas.microsoft.com/office/drawing/2014/main" id="{DC6A008C-38B6-64C4-F555-6EE88F635EBE}"/>
              </a:ext>
            </a:extLst>
          </p:cNvPr>
          <p:cNvSpPr txBox="1"/>
          <p:nvPr/>
        </p:nvSpPr>
        <p:spPr>
          <a:xfrm>
            <a:off x="3032197" y="1727319"/>
            <a:ext cx="5729756" cy="503792"/>
          </a:xfrm>
          <a:prstGeom prst="rect">
            <a:avLst/>
          </a:prstGeom>
        </p:spPr>
        <p:txBody>
          <a:bodyPr wrap="square" lIns="0" tIns="0" rIns="0" bIns="0" rtlCol="0" anchor="t">
            <a:spAutoFit/>
          </a:bodyPr>
          <a:lstStyle/>
          <a:p>
            <a:pPr algn="l">
              <a:lnSpc>
                <a:spcPts val="4200"/>
              </a:lnSpc>
            </a:pPr>
            <a:r>
              <a:rPr lang="en-US" sz="3000" spc="450" dirty="0">
                <a:solidFill>
                  <a:srgbClr val="4D4B4B"/>
                </a:solidFill>
                <a:latin typeface="Source Han Sans JP"/>
                <a:ea typeface="Source Han Sans JP"/>
                <a:cs typeface="Source Han Sans JP"/>
                <a:sym typeface="Source Han Sans JP"/>
              </a:rPr>
              <a:t>【図表7】各特徴量の寄与度</a:t>
            </a:r>
          </a:p>
        </p:txBody>
      </p:sp>
      <p:sp>
        <p:nvSpPr>
          <p:cNvPr id="7" name="TextBox 7">
            <a:extLst>
              <a:ext uri="{FF2B5EF4-FFF2-40B4-BE49-F238E27FC236}">
                <a16:creationId xmlns:a16="http://schemas.microsoft.com/office/drawing/2014/main" id="{C397CA16-7096-4996-4957-871BDD781107}"/>
              </a:ext>
            </a:extLst>
          </p:cNvPr>
          <p:cNvSpPr txBox="1"/>
          <p:nvPr/>
        </p:nvSpPr>
        <p:spPr>
          <a:xfrm>
            <a:off x="11080654" y="2481297"/>
            <a:ext cx="5562600" cy="5324406"/>
          </a:xfrm>
          <a:prstGeom prst="rect">
            <a:avLst/>
          </a:prstGeom>
        </p:spPr>
        <p:txBody>
          <a:bodyPr wrap="square" lIns="0" tIns="0" rIns="0" bIns="0" rtlCol="0" anchor="t">
            <a:spAutoFit/>
          </a:bodyPr>
          <a:lstStyle/>
          <a:p>
            <a:pPr algn="just">
              <a:lnSpc>
                <a:spcPts val="3520"/>
              </a:lnSpc>
            </a:pPr>
            <a:r>
              <a:rPr lang="ja-JP" altLang="en-US" sz="2000" spc="330">
                <a:solidFill>
                  <a:srgbClr val="4D4B4B"/>
                </a:solidFill>
                <a:latin typeface="Source Han Sans JP"/>
                <a:ea typeface="Source Han Sans JP"/>
                <a:cs typeface="Source Han Sans JP"/>
                <a:sym typeface="Source Han Sans JP"/>
              </a:rPr>
              <a:t>各特徴量の解約予測モデルに対する寄与度</a:t>
            </a:r>
            <a:r>
              <a:rPr lang="en-US"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上位10個</a:t>
            </a:r>
            <a:r>
              <a:rPr lang="en-US" sz="2000" spc="330" dirty="0">
                <a:solidFill>
                  <a:srgbClr val="4D4B4B"/>
                </a:solidFill>
                <a:latin typeface="Source Han Sans JP"/>
                <a:ea typeface="Source Han Sans JP"/>
                <a:cs typeface="Source Han Sans JP"/>
                <a:sym typeface="Source Han Sans JP"/>
              </a:rPr>
              <a:t>)</a:t>
            </a:r>
            <a:r>
              <a:rPr lang="ja-JP" altLang="en-US" sz="2000" spc="330">
                <a:solidFill>
                  <a:srgbClr val="4D4B4B"/>
                </a:solidFill>
                <a:latin typeface="Source Han Sans JP"/>
                <a:ea typeface="Source Han Sans JP"/>
                <a:cs typeface="Source Han Sans JP"/>
                <a:sym typeface="Source Han Sans JP"/>
              </a:rPr>
              <a:t>を可視化した</a:t>
            </a:r>
            <a:r>
              <a:rPr lang="en-US" sz="2000" spc="330" dirty="0">
                <a:solidFill>
                  <a:srgbClr val="4D4B4B"/>
                </a:solidFill>
                <a:latin typeface="Source Han Sans JP"/>
                <a:ea typeface="Source Han Sans JP"/>
                <a:cs typeface="Source Han Sans JP"/>
                <a:sym typeface="Source Han Sans JP"/>
              </a:rPr>
              <a:t>。</a:t>
            </a:r>
          </a:p>
          <a:p>
            <a:pPr algn="just">
              <a:lnSpc>
                <a:spcPts val="3520"/>
              </a:lnSpc>
            </a:pPr>
            <a:r>
              <a:rPr lang="en-US" sz="2000" spc="330" dirty="0">
                <a:solidFill>
                  <a:srgbClr val="4D4B4B"/>
                </a:solidFill>
                <a:latin typeface="Source Han Sans JP"/>
                <a:ea typeface="Source Han Sans JP"/>
                <a:cs typeface="Source Han Sans JP"/>
                <a:sym typeface="Source Han Sans JP"/>
              </a:rPr>
              <a:t>(図表7)</a:t>
            </a:r>
          </a:p>
          <a:p>
            <a:pPr algn="just">
              <a:lnSpc>
                <a:spcPts val="3520"/>
              </a:lnSpc>
            </a:pPr>
            <a:endParaRPr lang="en-US" altLang="ja-JP" sz="2000" spc="330" dirty="0">
              <a:solidFill>
                <a:srgbClr val="4D4B4B"/>
              </a:solidFill>
              <a:latin typeface="Source Han Sans JP"/>
              <a:ea typeface="Source Han Sans JP"/>
              <a:cs typeface="Source Han Sans JP"/>
              <a:sym typeface="Source Han Sans JP"/>
            </a:endParaRPr>
          </a:p>
          <a:p>
            <a:pPr>
              <a:lnSpc>
                <a:spcPts val="3960"/>
              </a:lnSpc>
            </a:pPr>
            <a:r>
              <a:rPr lang="ja-JP" altLang="en-US" sz="2000" spc="330">
                <a:solidFill>
                  <a:srgbClr val="4D4B4B"/>
                </a:solidFill>
                <a:latin typeface="Source Han Sans JP"/>
                <a:ea typeface="Source Han Sans JP"/>
                <a:cs typeface="Source Han Sans JP"/>
                <a:sym typeface="Source Han Sans JP"/>
              </a:rPr>
              <a:t>・図表</a:t>
            </a:r>
            <a:r>
              <a:rPr lang="en-US" altLang="ja-JP" sz="2000" spc="330" dirty="0">
                <a:solidFill>
                  <a:srgbClr val="4D4B4B"/>
                </a:solidFill>
                <a:latin typeface="Source Han Sans JP"/>
                <a:ea typeface="Source Han Sans JP"/>
                <a:cs typeface="Source Han Sans JP"/>
                <a:sym typeface="Source Han Sans JP"/>
              </a:rPr>
              <a:t>3</a:t>
            </a:r>
            <a:r>
              <a:rPr lang="ja-JP" altLang="en-US" sz="2000" spc="330">
                <a:solidFill>
                  <a:srgbClr val="4D4B4B"/>
                </a:solidFill>
                <a:latin typeface="Source Han Sans JP"/>
                <a:ea typeface="Source Han Sans JP"/>
                <a:cs typeface="Source Han Sans JP"/>
                <a:sym typeface="Source Han Sans JP"/>
              </a:rPr>
              <a:t>の相関分析の結果と近いものになった。図表</a:t>
            </a:r>
            <a:r>
              <a:rPr lang="en-US" altLang="ja-JP" sz="2000" spc="330" dirty="0">
                <a:solidFill>
                  <a:srgbClr val="4D4B4B"/>
                </a:solidFill>
                <a:latin typeface="Source Han Sans JP"/>
                <a:ea typeface="Source Han Sans JP"/>
                <a:cs typeface="Source Han Sans JP"/>
                <a:sym typeface="Source Han Sans JP"/>
              </a:rPr>
              <a:t>7</a:t>
            </a:r>
            <a:r>
              <a:rPr lang="ja-JP" altLang="en-US" sz="2000" spc="330">
                <a:solidFill>
                  <a:srgbClr val="4D4B4B"/>
                </a:solidFill>
                <a:latin typeface="Source Han Sans JP"/>
                <a:ea typeface="Source Han Sans JP"/>
                <a:cs typeface="Source Han Sans JP"/>
                <a:sym typeface="Source Han Sans JP"/>
              </a:rPr>
              <a:t>の結果をもとに施策を考える。図表</a:t>
            </a:r>
            <a:r>
              <a:rPr lang="en-US" altLang="ja-JP" sz="2000" spc="330" dirty="0">
                <a:solidFill>
                  <a:srgbClr val="4D4B4B"/>
                </a:solidFill>
                <a:latin typeface="Source Han Sans JP"/>
                <a:ea typeface="Source Han Sans JP"/>
                <a:cs typeface="Source Han Sans JP"/>
                <a:sym typeface="Source Han Sans JP"/>
              </a:rPr>
              <a:t>3</a:t>
            </a:r>
            <a:r>
              <a:rPr lang="ja-JP" altLang="en-US" sz="2000" spc="330">
                <a:solidFill>
                  <a:srgbClr val="4D4B4B"/>
                </a:solidFill>
                <a:latin typeface="Source Han Sans JP"/>
                <a:ea typeface="Source Han Sans JP"/>
                <a:cs typeface="Source Han Sans JP"/>
                <a:sym typeface="Source Han Sans JP"/>
              </a:rPr>
              <a:t>の内容は単純な相関関係であり、精度の高いモデルに影響を与えている特徴量の方が重要と考える。モデルが予測したユーザーに対して施策を実施するため、その方が効果的である。</a:t>
            </a:r>
            <a:endParaRPr lang="en-US" altLang="ja-JP" sz="2000" spc="330" dirty="0">
              <a:solidFill>
                <a:srgbClr val="4D4B4B"/>
              </a:solidFill>
              <a:latin typeface="Source Han Sans JP"/>
              <a:ea typeface="Source Han Sans JP"/>
              <a:cs typeface="Source Han Sans JP"/>
              <a:sym typeface="Source Han Sans JP"/>
            </a:endParaRPr>
          </a:p>
        </p:txBody>
      </p:sp>
    </p:spTree>
    <p:extLst>
      <p:ext uri="{BB962C8B-B14F-4D97-AF65-F5344CB8AC3E}">
        <p14:creationId xmlns:p14="http://schemas.microsoft.com/office/powerpoint/2010/main" val="2127994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8DA74-753E-F863-4635-D7429195C406}"/>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C081F510-3183-3AC6-3245-FF3DA843C814}"/>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5AECCA12-8A7A-EF0E-3BD8-13E2F82B26FA}"/>
              </a:ext>
            </a:extLst>
          </p:cNvPr>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各特徴量の寄与度</a:t>
            </a:r>
            <a:endParaRPr lang="en-US" sz="5000" b="1" spc="750" dirty="0">
              <a:solidFill>
                <a:srgbClr val="4D4B4B"/>
              </a:solidFill>
              <a:latin typeface="Source Han Sans JP Bold"/>
              <a:ea typeface="Source Han Sans JP Bold"/>
              <a:cs typeface="Source Han Sans JP Bold"/>
              <a:sym typeface="Source Han Sans JP Bold"/>
            </a:endParaRPr>
          </a:p>
        </p:txBody>
      </p:sp>
      <p:sp>
        <p:nvSpPr>
          <p:cNvPr id="9" name="TextBox 7">
            <a:extLst>
              <a:ext uri="{FF2B5EF4-FFF2-40B4-BE49-F238E27FC236}">
                <a16:creationId xmlns:a16="http://schemas.microsoft.com/office/drawing/2014/main" id="{2AEE5372-F74C-B507-1883-B052DD173904}"/>
              </a:ext>
            </a:extLst>
          </p:cNvPr>
          <p:cNvSpPr txBox="1"/>
          <p:nvPr/>
        </p:nvSpPr>
        <p:spPr>
          <a:xfrm>
            <a:off x="1679661" y="2933700"/>
            <a:ext cx="15236739" cy="4918206"/>
          </a:xfrm>
          <a:prstGeom prst="rect">
            <a:avLst/>
          </a:prstGeom>
        </p:spPr>
        <p:txBody>
          <a:bodyPr wrap="square" lIns="0" tIns="0" rIns="0" bIns="0" rtlCol="0" anchor="t">
            <a:spAutoFit/>
          </a:bodyPr>
          <a:lstStyle/>
          <a:p>
            <a:pPr marL="457200" indent="-457200" algn="just">
              <a:lnSpc>
                <a:spcPts val="3520"/>
              </a:lnSpc>
              <a:buFont typeface="+mj-lt"/>
              <a:buAutoNum type="arabicPeriod"/>
            </a:pPr>
            <a:r>
              <a:rPr lang="en-US" altLang="ja-JP" sz="2800" spc="330" dirty="0">
                <a:solidFill>
                  <a:srgbClr val="4D4B4B"/>
                </a:solidFill>
                <a:latin typeface="Source Han Sans JP"/>
                <a:ea typeface="Source Han Sans JP"/>
                <a:cs typeface="Source Han Sans JP"/>
                <a:sym typeface="Source Han Sans JP"/>
              </a:rPr>
              <a:t>tenure(</a:t>
            </a:r>
            <a:r>
              <a:rPr lang="ja-JP" altLang="en-US" sz="2800" spc="330">
                <a:solidFill>
                  <a:srgbClr val="4D4B4B"/>
                </a:solidFill>
                <a:latin typeface="Source Han Sans JP"/>
                <a:ea typeface="Source Han Sans JP"/>
                <a:cs typeface="Source Han Sans JP"/>
                <a:sym typeface="Source Han Sans JP"/>
              </a:rPr>
              <a:t>在籍期間</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：在籍期間が短いと解約する可能性が高い</a:t>
            </a:r>
            <a:endParaRPr lang="en-US" altLang="ja-JP" sz="2800" spc="330" dirty="0">
              <a:solidFill>
                <a:srgbClr val="4D4B4B"/>
              </a:solidFill>
              <a:latin typeface="Source Han Sans JP"/>
              <a:ea typeface="Source Han Sans JP"/>
              <a:cs typeface="Source Han Sans JP"/>
              <a:sym typeface="Source Han Sans JP"/>
            </a:endParaRPr>
          </a:p>
          <a:p>
            <a:pPr marL="457200" indent="-457200" algn="just">
              <a:lnSpc>
                <a:spcPts val="3520"/>
              </a:lnSpc>
              <a:buFont typeface="+mj-lt"/>
              <a:buAutoNum type="arabicPeriod"/>
            </a:pPr>
            <a:r>
              <a:rPr lang="en-US" altLang="ja-JP" sz="2800" spc="330" dirty="0">
                <a:solidFill>
                  <a:srgbClr val="4D4B4B"/>
                </a:solidFill>
                <a:latin typeface="Source Han Sans JP"/>
                <a:ea typeface="Source Han Sans JP"/>
                <a:cs typeface="Source Han Sans JP"/>
                <a:sym typeface="Source Han Sans JP"/>
              </a:rPr>
              <a:t>Contract(</a:t>
            </a:r>
            <a:r>
              <a:rPr lang="ja-JP" altLang="en-US" sz="2800" spc="330">
                <a:solidFill>
                  <a:srgbClr val="4D4B4B"/>
                </a:solidFill>
                <a:latin typeface="Source Han Sans JP"/>
                <a:ea typeface="Source Han Sans JP"/>
                <a:cs typeface="Source Han Sans JP"/>
                <a:sym typeface="Source Han Sans JP"/>
              </a:rPr>
              <a:t>契約形態</a:t>
            </a:r>
            <a:r>
              <a:rPr lang="en-US" altLang="ja-JP" sz="2800" spc="330" dirty="0">
                <a:solidFill>
                  <a:srgbClr val="4D4B4B"/>
                </a:solidFill>
                <a:latin typeface="Source Han Sans JP"/>
                <a:ea typeface="Source Han Sans JP"/>
                <a:cs typeface="Source Han Sans JP"/>
                <a:sym typeface="Source Han Sans JP"/>
              </a:rPr>
              <a:t>) </a:t>
            </a:r>
            <a:r>
              <a:rPr lang="ja-JP" altLang="en-US" sz="2800" spc="330">
                <a:solidFill>
                  <a:srgbClr val="4D4B4B"/>
                </a:solidFill>
                <a:latin typeface="Source Han Sans JP"/>
                <a:ea typeface="Source Han Sans JP"/>
                <a:cs typeface="Source Han Sans JP"/>
                <a:sym typeface="Source Han Sans JP"/>
              </a:rPr>
              <a:t>：月単位の契約だと解約する可能性が高い</a:t>
            </a:r>
            <a:endParaRPr lang="en-US" altLang="ja-JP" sz="2800" spc="330" dirty="0">
              <a:solidFill>
                <a:srgbClr val="4D4B4B"/>
              </a:solidFill>
              <a:latin typeface="Source Han Sans JP"/>
              <a:ea typeface="Source Han Sans JP"/>
              <a:cs typeface="Source Han Sans JP"/>
              <a:sym typeface="Source Han Sans JP"/>
            </a:endParaRPr>
          </a:p>
          <a:p>
            <a:pPr marL="457200" indent="-457200" algn="just">
              <a:lnSpc>
                <a:spcPts val="3520"/>
              </a:lnSpc>
              <a:buFont typeface="+mj-lt"/>
              <a:buAutoNum type="arabicPeriod"/>
            </a:pPr>
            <a:r>
              <a:rPr lang="en-US" altLang="ja-JP" sz="2800" spc="330" dirty="0" err="1">
                <a:solidFill>
                  <a:srgbClr val="4D4B4B"/>
                </a:solidFill>
                <a:latin typeface="Source Han Sans JP"/>
                <a:ea typeface="Source Han Sans JP"/>
                <a:cs typeface="Source Han Sans JP"/>
                <a:sym typeface="Source Han Sans JP"/>
              </a:rPr>
              <a:t>TotalCharges</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総支払額</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：総支払額が多いと解約する可能性が高い</a:t>
            </a:r>
            <a:endParaRPr lang="en-US" altLang="ja-JP" sz="2800" spc="330" dirty="0">
              <a:solidFill>
                <a:srgbClr val="4D4B4B"/>
              </a:solidFill>
              <a:latin typeface="Source Han Sans JP"/>
              <a:ea typeface="Source Han Sans JP"/>
              <a:cs typeface="Source Han Sans JP"/>
              <a:sym typeface="Source Han Sans JP"/>
            </a:endParaRPr>
          </a:p>
          <a:p>
            <a:pPr marL="457200" indent="-457200" algn="just">
              <a:lnSpc>
                <a:spcPts val="3520"/>
              </a:lnSpc>
              <a:buFont typeface="+mj-lt"/>
              <a:buAutoNum type="arabicPeriod"/>
            </a:pPr>
            <a:r>
              <a:rPr lang="en-US" altLang="ja-JP" sz="2800" spc="330" dirty="0" err="1">
                <a:solidFill>
                  <a:srgbClr val="4D4B4B"/>
                </a:solidFill>
                <a:latin typeface="Source Han Sans JP"/>
                <a:ea typeface="Source Han Sans JP"/>
                <a:cs typeface="Source Han Sans JP"/>
                <a:sym typeface="Source Han Sans JP"/>
              </a:rPr>
              <a:t>MonthlyCharges</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月額料金</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：月額料金が高いと解約する可能性が高い</a:t>
            </a:r>
            <a:endParaRPr lang="en-US" altLang="ja-JP" sz="2800" spc="330" dirty="0">
              <a:solidFill>
                <a:srgbClr val="4D4B4B"/>
              </a:solidFill>
              <a:latin typeface="Source Han Sans JP"/>
              <a:ea typeface="Source Han Sans JP"/>
              <a:cs typeface="Source Han Sans JP"/>
              <a:sym typeface="Source Han Sans JP"/>
            </a:endParaRPr>
          </a:p>
          <a:p>
            <a:pPr marL="457200" indent="-457200" algn="just">
              <a:lnSpc>
                <a:spcPts val="3520"/>
              </a:lnSpc>
              <a:buFont typeface="+mj-lt"/>
              <a:buAutoNum type="arabicPeriod"/>
            </a:pPr>
            <a:r>
              <a:rPr lang="en-US" altLang="ja-JP" sz="2800" spc="330" dirty="0" err="1">
                <a:solidFill>
                  <a:srgbClr val="4D4B4B"/>
                </a:solidFill>
                <a:latin typeface="Source Han Sans JP"/>
                <a:ea typeface="Source Han Sans JP"/>
                <a:cs typeface="Source Han Sans JP"/>
                <a:sym typeface="Source Han Sans JP"/>
              </a:rPr>
              <a:t>OnlineSecuriy</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オンライン・セキュリティの有無</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：オンライン・セキュリティに加入していないと解約する可能性が高い</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インターネットサービスには加入済み</a:t>
            </a:r>
            <a:r>
              <a:rPr lang="en-US" altLang="ja-JP" sz="2800" spc="330" dirty="0">
                <a:solidFill>
                  <a:srgbClr val="4D4B4B"/>
                </a:solidFill>
                <a:latin typeface="Source Han Sans JP"/>
                <a:ea typeface="Source Han Sans JP"/>
                <a:cs typeface="Source Han Sans JP"/>
                <a:sym typeface="Source Han Sans JP"/>
              </a:rPr>
              <a:t>)</a:t>
            </a:r>
          </a:p>
          <a:p>
            <a:pPr marL="457200" indent="-457200" algn="just">
              <a:lnSpc>
                <a:spcPts val="3520"/>
              </a:lnSpc>
              <a:buFont typeface="+mj-lt"/>
              <a:buAutoNum type="arabicPeriod"/>
            </a:pPr>
            <a:r>
              <a:rPr lang="en-US" altLang="ja-JP" sz="2800" spc="330" dirty="0">
                <a:solidFill>
                  <a:srgbClr val="4D4B4B"/>
                </a:solidFill>
                <a:latin typeface="Source Han Sans JP"/>
                <a:ea typeface="Source Han Sans JP"/>
                <a:cs typeface="Source Han Sans JP"/>
                <a:sym typeface="Source Han Sans JP"/>
              </a:rPr>
              <a:t>Dependents(</a:t>
            </a:r>
            <a:r>
              <a:rPr lang="ja-JP" altLang="en-US" sz="2800" spc="330">
                <a:solidFill>
                  <a:srgbClr val="4D4B4B"/>
                </a:solidFill>
                <a:latin typeface="Source Han Sans JP"/>
                <a:ea typeface="Source Han Sans JP"/>
                <a:cs typeface="Source Han Sans JP"/>
                <a:sym typeface="Source Han Sans JP"/>
              </a:rPr>
              <a:t>扶養家族の有無</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：扶養家族がいないと解約する可能性が高い</a:t>
            </a:r>
            <a:endParaRPr lang="en-US" altLang="ja-JP" sz="2800" spc="330" dirty="0">
              <a:solidFill>
                <a:srgbClr val="4D4B4B"/>
              </a:solidFill>
              <a:latin typeface="Source Han Sans JP"/>
              <a:ea typeface="Source Han Sans JP"/>
              <a:cs typeface="Source Han Sans JP"/>
              <a:sym typeface="Source Han Sans JP"/>
            </a:endParaRPr>
          </a:p>
          <a:p>
            <a:pPr marL="457200" indent="-457200" algn="just">
              <a:lnSpc>
                <a:spcPts val="3520"/>
              </a:lnSpc>
              <a:buFont typeface="+mj-lt"/>
              <a:buAutoNum type="arabicPeriod"/>
            </a:pPr>
            <a:r>
              <a:rPr lang="en-US" altLang="ja-JP" sz="2800" spc="330" dirty="0" err="1">
                <a:solidFill>
                  <a:srgbClr val="4D4B4B"/>
                </a:solidFill>
                <a:latin typeface="Source Han Sans JP"/>
                <a:ea typeface="Source Han Sans JP"/>
                <a:cs typeface="Source Han Sans JP"/>
                <a:sym typeface="Source Han Sans JP"/>
              </a:rPr>
              <a:t>TechSupport</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テクニカル・サポートの有無</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：テクニカル・サポートに加入していないと解約する可能性が高い</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インターネットサービスには加入済み</a:t>
            </a:r>
            <a:r>
              <a:rPr lang="en-US" altLang="ja-JP" sz="2800" spc="330" dirty="0">
                <a:solidFill>
                  <a:srgbClr val="4D4B4B"/>
                </a:solidFill>
                <a:latin typeface="Source Han Sans JP"/>
                <a:ea typeface="Source Han Sans JP"/>
                <a:cs typeface="Source Han Sans JP"/>
                <a:sym typeface="Source Han Sans JP"/>
              </a:rPr>
              <a:t>)</a:t>
            </a:r>
          </a:p>
          <a:p>
            <a:pPr marL="457200" indent="-457200" algn="just">
              <a:lnSpc>
                <a:spcPts val="3520"/>
              </a:lnSpc>
              <a:buFont typeface="+mj-lt"/>
              <a:buAutoNum type="arabicPeriod"/>
            </a:pPr>
            <a:r>
              <a:rPr lang="en-US" altLang="ja-JP" sz="2800" spc="330" dirty="0" err="1">
                <a:solidFill>
                  <a:srgbClr val="4D4B4B"/>
                </a:solidFill>
                <a:latin typeface="Source Han Sans JP"/>
                <a:ea typeface="Source Han Sans JP"/>
                <a:cs typeface="Source Han Sans JP"/>
                <a:sym typeface="Source Han Sans JP"/>
              </a:rPr>
              <a:t>OnlineBackup</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オンライン・バックアップの有無</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：オンライン・バックアップに加入していないと解約する可能性が高い</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インターネットサービスには加入済み</a:t>
            </a:r>
            <a:r>
              <a:rPr lang="en-US" altLang="ja-JP" sz="2800" spc="330" dirty="0">
                <a:solidFill>
                  <a:srgbClr val="4D4B4B"/>
                </a:solidFill>
                <a:latin typeface="Source Han Sans JP"/>
                <a:ea typeface="Source Han Sans JP"/>
                <a:cs typeface="Source Han Sans JP"/>
                <a:sym typeface="Source Han Sans JP"/>
              </a:rPr>
              <a:t>)</a:t>
            </a:r>
          </a:p>
        </p:txBody>
      </p:sp>
      <p:sp>
        <p:nvSpPr>
          <p:cNvPr id="11" name="TextBox 7">
            <a:extLst>
              <a:ext uri="{FF2B5EF4-FFF2-40B4-BE49-F238E27FC236}">
                <a16:creationId xmlns:a16="http://schemas.microsoft.com/office/drawing/2014/main" id="{9F30209C-B148-13A8-7F6C-0583E63DC9B0}"/>
              </a:ext>
            </a:extLst>
          </p:cNvPr>
          <p:cNvSpPr txBox="1"/>
          <p:nvPr/>
        </p:nvSpPr>
        <p:spPr>
          <a:xfrm>
            <a:off x="1679661" y="1921294"/>
            <a:ext cx="15236739" cy="448841"/>
          </a:xfrm>
          <a:prstGeom prst="rect">
            <a:avLst/>
          </a:prstGeom>
        </p:spPr>
        <p:txBody>
          <a:bodyPr wrap="square" lIns="0" tIns="0" rIns="0" bIns="0" rtlCol="0" anchor="t">
            <a:spAutoFit/>
          </a:bodyPr>
          <a:lstStyle/>
          <a:p>
            <a:pPr algn="just">
              <a:lnSpc>
                <a:spcPts val="3520"/>
              </a:lnSpc>
            </a:pPr>
            <a:r>
              <a:rPr lang="ja-JP" altLang="en-US" sz="3200" spc="330">
                <a:solidFill>
                  <a:srgbClr val="4D4B4B"/>
                </a:solidFill>
                <a:latin typeface="Source Han Sans JP"/>
                <a:ea typeface="Source Han Sans JP"/>
                <a:cs typeface="Source Han Sans JP"/>
                <a:sym typeface="Source Han Sans JP"/>
              </a:rPr>
              <a:t>図表</a:t>
            </a:r>
            <a:r>
              <a:rPr lang="en-US" altLang="ja-JP" sz="3200" spc="330" dirty="0">
                <a:solidFill>
                  <a:srgbClr val="4D4B4B"/>
                </a:solidFill>
                <a:latin typeface="Source Han Sans JP"/>
                <a:ea typeface="Source Han Sans JP"/>
                <a:cs typeface="Source Han Sans JP"/>
                <a:sym typeface="Source Han Sans JP"/>
              </a:rPr>
              <a:t>7</a:t>
            </a:r>
            <a:r>
              <a:rPr lang="ja-JP" altLang="en-US" sz="3200" spc="330">
                <a:solidFill>
                  <a:srgbClr val="4D4B4B"/>
                </a:solidFill>
                <a:latin typeface="Source Han Sans JP"/>
                <a:ea typeface="Source Han Sans JP"/>
                <a:cs typeface="Source Han Sans JP"/>
                <a:sym typeface="Source Han Sans JP"/>
              </a:rPr>
              <a:t>より影響が大きいと思われる特徴量上位</a:t>
            </a:r>
            <a:r>
              <a:rPr lang="en-US" altLang="ja-JP" sz="3200" spc="330" dirty="0">
                <a:solidFill>
                  <a:srgbClr val="4D4B4B"/>
                </a:solidFill>
                <a:latin typeface="Source Han Sans JP"/>
                <a:ea typeface="Source Han Sans JP"/>
                <a:cs typeface="Source Han Sans JP"/>
                <a:sym typeface="Source Han Sans JP"/>
              </a:rPr>
              <a:t>8</a:t>
            </a:r>
            <a:r>
              <a:rPr lang="ja-JP" altLang="en-US" sz="3200" spc="330">
                <a:solidFill>
                  <a:srgbClr val="4D4B4B"/>
                </a:solidFill>
                <a:latin typeface="Source Han Sans JP"/>
                <a:ea typeface="Source Han Sans JP"/>
                <a:cs typeface="Source Han Sans JP"/>
                <a:sym typeface="Source Han Sans JP"/>
              </a:rPr>
              <a:t>つを抽出した。</a:t>
            </a:r>
          </a:p>
        </p:txBody>
      </p:sp>
    </p:spTree>
    <p:extLst>
      <p:ext uri="{BB962C8B-B14F-4D97-AF65-F5344CB8AC3E}">
        <p14:creationId xmlns:p14="http://schemas.microsoft.com/office/powerpoint/2010/main" val="31947771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C4A6F9-294C-EA07-BFDC-21013616E7AC}"/>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3872C0A0-360D-7256-5209-189B91C450FC}"/>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C5104539-2DCA-F6D0-DA22-4241820E5770}"/>
              </a:ext>
            </a:extLst>
          </p:cNvPr>
          <p:cNvSpPr txBox="1"/>
          <p:nvPr/>
        </p:nvSpPr>
        <p:spPr>
          <a:xfrm>
            <a:off x="1679661" y="515940"/>
            <a:ext cx="9400993" cy="839653"/>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インサイト抽出と施策提示</a:t>
            </a:r>
            <a:endParaRPr lang="en-US" sz="5000" b="1" spc="750" dirty="0">
              <a:solidFill>
                <a:srgbClr val="4D4B4B"/>
              </a:solidFill>
              <a:latin typeface="Source Han Sans JP Bold"/>
              <a:ea typeface="Source Han Sans JP Bold"/>
              <a:cs typeface="Source Han Sans JP Bold"/>
              <a:sym typeface="Source Han Sans JP Bold"/>
            </a:endParaRPr>
          </a:p>
        </p:txBody>
      </p:sp>
      <p:sp>
        <p:nvSpPr>
          <p:cNvPr id="6" name="TextBox 23">
            <a:extLst>
              <a:ext uri="{FF2B5EF4-FFF2-40B4-BE49-F238E27FC236}">
                <a16:creationId xmlns:a16="http://schemas.microsoft.com/office/drawing/2014/main" id="{570D71E7-B790-FE05-0233-D907F1F0C6EA}"/>
              </a:ext>
            </a:extLst>
          </p:cNvPr>
          <p:cNvSpPr txBox="1"/>
          <p:nvPr/>
        </p:nvSpPr>
        <p:spPr>
          <a:xfrm>
            <a:off x="1660611" y="1790700"/>
            <a:ext cx="13856819" cy="990849"/>
          </a:xfrm>
          <a:prstGeom prst="rect">
            <a:avLst/>
          </a:prstGeom>
        </p:spPr>
        <p:txBody>
          <a:bodyPr lIns="0" tIns="0" rIns="0" bIns="0" rtlCol="0" anchor="t">
            <a:spAutoFit/>
          </a:bodyPr>
          <a:lstStyle/>
          <a:p>
            <a:pPr algn="l">
              <a:lnSpc>
                <a:spcPts val="3960"/>
              </a:lnSpc>
            </a:pPr>
            <a:r>
              <a:rPr lang="ja-JP" altLang="en-US" sz="2800" spc="330">
                <a:solidFill>
                  <a:srgbClr val="4D4B4B"/>
                </a:solidFill>
                <a:latin typeface="Source Han Sans JP"/>
                <a:ea typeface="Source Han Sans JP"/>
                <a:cs typeface="Source Han Sans JP"/>
                <a:sym typeface="Source Han Sans JP"/>
              </a:rPr>
              <a:t>図表</a:t>
            </a:r>
            <a:r>
              <a:rPr lang="en-US" altLang="ja-JP" sz="2800" spc="330" dirty="0">
                <a:solidFill>
                  <a:srgbClr val="4D4B4B"/>
                </a:solidFill>
                <a:latin typeface="Source Han Sans JP"/>
                <a:ea typeface="Source Han Sans JP"/>
                <a:cs typeface="Source Han Sans JP"/>
                <a:sym typeface="Source Han Sans JP"/>
              </a:rPr>
              <a:t>7</a:t>
            </a:r>
            <a:r>
              <a:rPr lang="ja-JP" altLang="en-US" sz="2800" spc="330">
                <a:solidFill>
                  <a:srgbClr val="4D4B4B"/>
                </a:solidFill>
                <a:latin typeface="Source Han Sans JP"/>
                <a:ea typeface="Source Han Sans JP"/>
                <a:cs typeface="Source Han Sans JP"/>
                <a:sym typeface="Source Han Sans JP"/>
              </a:rPr>
              <a:t>から抽出した上位</a:t>
            </a:r>
            <a:r>
              <a:rPr lang="en-US" altLang="ja-JP" sz="2800" spc="330" dirty="0">
                <a:solidFill>
                  <a:srgbClr val="4D4B4B"/>
                </a:solidFill>
                <a:latin typeface="Source Han Sans JP"/>
                <a:ea typeface="Source Han Sans JP"/>
                <a:cs typeface="Source Han Sans JP"/>
                <a:sym typeface="Source Han Sans JP"/>
              </a:rPr>
              <a:t>8</a:t>
            </a:r>
            <a:r>
              <a:rPr lang="ja-JP" altLang="en-US" sz="2800" spc="330">
                <a:solidFill>
                  <a:srgbClr val="4D4B4B"/>
                </a:solidFill>
                <a:latin typeface="Source Han Sans JP"/>
                <a:ea typeface="Source Han Sans JP"/>
                <a:cs typeface="Source Han Sans JP"/>
                <a:sym typeface="Source Han Sans JP"/>
              </a:rPr>
              <a:t>つの特徴量より、インサイトを抽出し解約率を下げるための施策を提示する。</a:t>
            </a:r>
            <a:endParaRPr lang="en-US" sz="2800" spc="330" dirty="0">
              <a:solidFill>
                <a:srgbClr val="4D4B4B"/>
              </a:solidFill>
              <a:latin typeface="Source Han Sans JP"/>
              <a:ea typeface="Source Han Sans JP"/>
              <a:cs typeface="Source Han Sans JP"/>
              <a:sym typeface="Source Han Sans JP"/>
            </a:endParaRPr>
          </a:p>
        </p:txBody>
      </p:sp>
      <p:sp>
        <p:nvSpPr>
          <p:cNvPr id="9" name="TextBox 23">
            <a:extLst>
              <a:ext uri="{FF2B5EF4-FFF2-40B4-BE49-F238E27FC236}">
                <a16:creationId xmlns:a16="http://schemas.microsoft.com/office/drawing/2014/main" id="{FC6A3DBC-ECE6-6120-E9CB-623847BB1B73}"/>
              </a:ext>
            </a:extLst>
          </p:cNvPr>
          <p:cNvSpPr txBox="1"/>
          <p:nvPr/>
        </p:nvSpPr>
        <p:spPr>
          <a:xfrm>
            <a:off x="1524000" y="2933700"/>
            <a:ext cx="15770139" cy="6091476"/>
          </a:xfrm>
          <a:prstGeom prst="rect">
            <a:avLst/>
          </a:prstGeom>
        </p:spPr>
        <p:txBody>
          <a:bodyPr wrap="square" lIns="0" tIns="0" rIns="0" bIns="0" rtlCol="0" anchor="t">
            <a:spAutoFit/>
          </a:bodyPr>
          <a:lstStyle/>
          <a:p>
            <a:pPr algn="l">
              <a:lnSpc>
                <a:spcPts val="3960"/>
              </a:lnSpc>
            </a:pPr>
            <a:r>
              <a:rPr lang="en-US" sz="2000" spc="330" dirty="0">
                <a:solidFill>
                  <a:srgbClr val="4D4B4B"/>
                </a:solidFill>
                <a:latin typeface="Source Han Sans JP"/>
                <a:ea typeface="Source Han Sans JP"/>
                <a:cs typeface="Source Han Sans JP"/>
                <a:sym typeface="Source Han Sans JP"/>
              </a:rPr>
              <a:t>1.</a:t>
            </a:r>
            <a:r>
              <a:rPr lang="ja-JP" altLang="en-US" sz="2000" spc="330">
                <a:solidFill>
                  <a:srgbClr val="4D4B4B"/>
                </a:solidFill>
                <a:latin typeface="Source Han Sans JP"/>
                <a:ea typeface="Source Han Sans JP"/>
                <a:cs typeface="Source Han Sans JP"/>
                <a:sym typeface="Source Han Sans JP"/>
              </a:rPr>
              <a:t>在籍期間、契約形態</a:t>
            </a:r>
            <a:endParaRPr lang="en-US" altLang="ja-JP" sz="2000" spc="330">
              <a:solidFill>
                <a:srgbClr val="4D4B4B"/>
              </a:solidFill>
              <a:latin typeface="Source Han Sans JP"/>
              <a:ea typeface="Source Han Sans JP"/>
              <a:cs typeface="Source Han Sans JP"/>
            </a:endParaRPr>
          </a:p>
          <a:p>
            <a:pPr algn="l">
              <a:lnSpc>
                <a:spcPts val="3960"/>
              </a:lnSpc>
            </a:pPr>
            <a:r>
              <a:rPr lang="ja-JP" altLang="en-US" sz="2000" spc="330">
                <a:solidFill>
                  <a:srgbClr val="4D4B4B"/>
                </a:solidFill>
                <a:latin typeface="Source Han Sans JP"/>
                <a:ea typeface="Source Han Sans JP"/>
                <a:cs typeface="Source Han Sans JP"/>
                <a:sym typeface="Source Han Sans JP"/>
              </a:rPr>
              <a:t>・インサイト：在籍期間が短く契約形態が月単位の契約だと解約率が高い。図表</a:t>
            </a:r>
            <a:r>
              <a:rPr lang="en-US" altLang="ja-JP" sz="2000" spc="330" dirty="0">
                <a:solidFill>
                  <a:srgbClr val="4D4B4B"/>
                </a:solidFill>
                <a:latin typeface="Source Han Sans JP"/>
                <a:ea typeface="Source Han Sans JP"/>
                <a:cs typeface="Source Han Sans JP"/>
                <a:sym typeface="Source Han Sans JP"/>
              </a:rPr>
              <a:t>5</a:t>
            </a:r>
            <a:r>
              <a:rPr lang="ja-JP" altLang="en-US" sz="2000" spc="330">
                <a:solidFill>
                  <a:srgbClr val="4D4B4B"/>
                </a:solidFill>
                <a:latin typeface="Source Han Sans JP"/>
                <a:ea typeface="Source Han Sans JP"/>
                <a:cs typeface="Source Han Sans JP"/>
                <a:sym typeface="Source Han Sans JP"/>
              </a:rPr>
              <a:t>より、在籍期間</a:t>
            </a:r>
            <a:r>
              <a:rPr lang="en-US" altLang="ja-JP" sz="2000" spc="330" dirty="0">
                <a:solidFill>
                  <a:srgbClr val="4D4B4B"/>
                </a:solidFill>
                <a:latin typeface="Source Han Sans JP"/>
                <a:ea typeface="Source Han Sans JP"/>
                <a:cs typeface="Source Han Sans JP"/>
                <a:sym typeface="Source Han Sans JP"/>
              </a:rPr>
              <a:t>5</a:t>
            </a:r>
            <a:r>
              <a:rPr lang="ja-JP" altLang="en-US" sz="2000" spc="330">
                <a:solidFill>
                  <a:srgbClr val="4D4B4B"/>
                </a:solidFill>
                <a:latin typeface="Source Han Sans JP"/>
                <a:ea typeface="Source Han Sans JP"/>
                <a:cs typeface="Source Han Sans JP"/>
                <a:sym typeface="Source Han Sans JP"/>
              </a:rPr>
              <a:t>ヶ月までに解約するユーザーが多い。月単位で契約し最初の数ヶ月でサービスに満足しなかったユーザーが解約していると思われる。</a:t>
            </a:r>
            <a:endParaRPr lang="en-US" altLang="ja-JP" sz="2000" spc="330" dirty="0">
              <a:solidFill>
                <a:srgbClr val="4D4B4B"/>
              </a:solidFill>
              <a:latin typeface="Source Han Sans JP"/>
              <a:ea typeface="Source Han Sans JP"/>
              <a:cs typeface="Source Han Sans JP"/>
              <a:sym typeface="Source Han Sans JP"/>
            </a:endParaRPr>
          </a:p>
          <a:p>
            <a:pPr algn="l">
              <a:lnSpc>
                <a:spcPts val="3960"/>
              </a:lnSpc>
            </a:pPr>
            <a:r>
              <a:rPr lang="ja-JP" altLang="en-US" sz="2000" b="1" spc="330">
                <a:solidFill>
                  <a:srgbClr val="4D4B4B"/>
                </a:solidFill>
                <a:latin typeface="Source Han Sans JP"/>
                <a:ea typeface="Source Han Sans JP"/>
                <a:cs typeface="Source Han Sans JP"/>
                <a:sym typeface="Source Han Sans JP"/>
              </a:rPr>
              <a:t>・施策①：</a:t>
            </a:r>
            <a:r>
              <a:rPr lang="en-US" altLang="ja-JP" sz="2000" b="1" spc="330" dirty="0">
                <a:solidFill>
                  <a:srgbClr val="4D4B4B"/>
                </a:solidFill>
                <a:latin typeface="Source Han Sans JP"/>
                <a:ea typeface="Source Han Sans JP"/>
                <a:cs typeface="Source Han Sans JP"/>
                <a:sym typeface="Source Han Sans JP"/>
              </a:rPr>
              <a:t>1</a:t>
            </a:r>
            <a:r>
              <a:rPr lang="ja-JP" altLang="en-US" sz="2000" b="1" spc="330">
                <a:solidFill>
                  <a:srgbClr val="4D4B4B"/>
                </a:solidFill>
                <a:latin typeface="Source Han Sans JP"/>
                <a:ea typeface="Source Han Sans JP"/>
                <a:cs typeface="Source Han Sans JP"/>
                <a:sym typeface="Source Han Sans JP"/>
              </a:rPr>
              <a:t>年と</a:t>
            </a:r>
            <a:r>
              <a:rPr lang="en-US" altLang="ja-JP" sz="2000" b="1" spc="330" dirty="0">
                <a:solidFill>
                  <a:srgbClr val="4D4B4B"/>
                </a:solidFill>
                <a:latin typeface="Source Han Sans JP"/>
                <a:ea typeface="Source Han Sans JP"/>
                <a:cs typeface="Source Han Sans JP"/>
                <a:sym typeface="Source Han Sans JP"/>
              </a:rPr>
              <a:t>2</a:t>
            </a:r>
            <a:r>
              <a:rPr lang="ja-JP" altLang="en-US" sz="2000" b="1" spc="330">
                <a:solidFill>
                  <a:srgbClr val="4D4B4B"/>
                </a:solidFill>
                <a:latin typeface="Source Han Sans JP"/>
                <a:ea typeface="Source Han Sans JP"/>
                <a:cs typeface="Source Han Sans JP"/>
                <a:sym typeface="Source Han Sans JP"/>
              </a:rPr>
              <a:t>年単位の長期契約に割引やクーポンなどの特典を用意する。長期契約者向けに専用サポートラインや優先サービスを提供し、付加価値を高める。特に最初の数ヶ月</a:t>
            </a:r>
            <a:r>
              <a:rPr lang="en-US" altLang="ja-JP" sz="2000" b="1" spc="330" dirty="0">
                <a:solidFill>
                  <a:srgbClr val="4D4B4B"/>
                </a:solidFill>
                <a:latin typeface="Source Han Sans JP"/>
                <a:ea typeface="Source Han Sans JP"/>
                <a:cs typeface="Source Han Sans JP"/>
                <a:sym typeface="Source Han Sans JP"/>
              </a:rPr>
              <a:t>(5</a:t>
            </a:r>
            <a:r>
              <a:rPr lang="ja-JP" altLang="en-US" sz="2000" b="1" spc="330">
                <a:solidFill>
                  <a:srgbClr val="4D4B4B"/>
                </a:solidFill>
                <a:latin typeface="Source Han Sans JP"/>
                <a:ea typeface="Source Han Sans JP"/>
                <a:cs typeface="Source Han Sans JP"/>
                <a:sym typeface="Source Han Sans JP"/>
              </a:rPr>
              <a:t>ヶ月</a:t>
            </a:r>
            <a:r>
              <a:rPr lang="en-US" altLang="ja-JP" sz="2000" b="1" spc="330" dirty="0">
                <a:solidFill>
                  <a:srgbClr val="4D4B4B"/>
                </a:solidFill>
                <a:latin typeface="Source Han Sans JP"/>
                <a:ea typeface="Source Han Sans JP"/>
                <a:cs typeface="Source Han Sans JP"/>
                <a:sym typeface="Source Han Sans JP"/>
              </a:rPr>
              <a:t>)</a:t>
            </a:r>
            <a:r>
              <a:rPr lang="ja-JP" altLang="en-US" sz="2000" b="1" spc="330">
                <a:solidFill>
                  <a:srgbClr val="4D4B4B"/>
                </a:solidFill>
                <a:latin typeface="Source Han Sans JP"/>
                <a:ea typeface="Source Han Sans JP"/>
                <a:cs typeface="Source Han Sans JP"/>
                <a:sym typeface="Source Han Sans JP"/>
              </a:rPr>
              <a:t>は割引や特典を増やしサービスの質を向上させる。</a:t>
            </a:r>
          </a:p>
          <a:p>
            <a:pPr>
              <a:lnSpc>
                <a:spcPts val="3960"/>
              </a:lnSpc>
            </a:pPr>
            <a:r>
              <a:rPr lang="en-US" altLang="ja-JP" sz="2000" spc="330" dirty="0">
                <a:solidFill>
                  <a:srgbClr val="4D4B4B"/>
                </a:solidFill>
                <a:latin typeface="Meiryo UI"/>
                <a:ea typeface="Meiryo UI"/>
              </a:rPr>
              <a:t>2.</a:t>
            </a:r>
            <a:r>
              <a:rPr lang="ja-JP" sz="2000" spc="330">
                <a:solidFill>
                  <a:srgbClr val="4D4B4B"/>
                </a:solidFill>
                <a:latin typeface="Source Han Sans JP"/>
                <a:ea typeface="Source Han Sans JP"/>
              </a:rPr>
              <a:t>総支払額、月額料金、扶養家族の有無</a:t>
            </a:r>
            <a:endParaRPr lang="en-US" altLang="ja-JP" sz="2000" spc="330">
              <a:solidFill>
                <a:srgbClr val="000000"/>
              </a:solidFill>
              <a:latin typeface="Meiryo UI"/>
              <a:ea typeface="Meiryo UI"/>
            </a:endParaRPr>
          </a:p>
          <a:p>
            <a:pPr>
              <a:lnSpc>
                <a:spcPts val="3960"/>
              </a:lnSpc>
            </a:pPr>
            <a:r>
              <a:rPr lang="ja-JP" sz="2000" spc="330">
                <a:solidFill>
                  <a:srgbClr val="4D4B4B"/>
                </a:solidFill>
                <a:latin typeface="Source Han Sans JP"/>
                <a:ea typeface="Source Han Sans JP"/>
              </a:rPr>
              <a:t>・インサイト：総支払額や月額料金が高いユーザーは解約率が高い。料金の負担が解約の一因と考えられる。扶養家族のいないユーザーの多くは、学生や独身者などの若いユーザーと思われる。若いユーザーにとって最も重要なのは料金だと考えられる。図表</a:t>
            </a:r>
            <a:r>
              <a:rPr lang="en-US" altLang="ja-JP" sz="2000" spc="330" dirty="0">
                <a:solidFill>
                  <a:srgbClr val="4D4B4B"/>
                </a:solidFill>
                <a:latin typeface="Meiryo UI"/>
                <a:ea typeface="Meiryo UI"/>
              </a:rPr>
              <a:t>5</a:t>
            </a:r>
            <a:r>
              <a:rPr lang="ja-JP" sz="2000" spc="330">
                <a:solidFill>
                  <a:srgbClr val="4D4B4B"/>
                </a:solidFill>
                <a:latin typeface="Source Han Sans JP"/>
                <a:ea typeface="Source Han Sans JP"/>
              </a:rPr>
              <a:t>より、月額料金が</a:t>
            </a:r>
            <a:r>
              <a:rPr lang="en-US" altLang="ja-JP" sz="2000" spc="330" dirty="0">
                <a:solidFill>
                  <a:srgbClr val="4D4B4B"/>
                </a:solidFill>
                <a:latin typeface="Meiryo UI"/>
                <a:ea typeface="Meiryo UI"/>
              </a:rPr>
              <a:t>70</a:t>
            </a:r>
            <a:r>
              <a:rPr lang="ja-JP" sz="2000" spc="330">
                <a:solidFill>
                  <a:srgbClr val="4D4B4B"/>
                </a:solidFill>
                <a:latin typeface="Source Han Sans JP"/>
                <a:ea typeface="Source Han Sans JP"/>
              </a:rPr>
              <a:t>ドルから</a:t>
            </a:r>
            <a:r>
              <a:rPr lang="en-US" altLang="ja-JP" sz="2000" spc="330" dirty="0">
                <a:solidFill>
                  <a:srgbClr val="4D4B4B"/>
                </a:solidFill>
                <a:latin typeface="Meiryo UI"/>
                <a:ea typeface="Meiryo UI"/>
              </a:rPr>
              <a:t>105</a:t>
            </a:r>
            <a:r>
              <a:rPr lang="ja-JP" sz="2000" spc="330">
                <a:solidFill>
                  <a:srgbClr val="4D4B4B"/>
                </a:solidFill>
                <a:latin typeface="Source Han Sans JP"/>
                <a:ea typeface="Source Han Sans JP"/>
              </a:rPr>
              <a:t>ドルまでのユーザーの解約率が高い傾向にある。</a:t>
            </a:r>
            <a:endParaRPr lang="en-US" altLang="ja-JP" sz="2000" spc="330">
              <a:solidFill>
                <a:srgbClr val="000000"/>
              </a:solidFill>
              <a:latin typeface="Meiryo UI"/>
              <a:ea typeface="Meiryo UI"/>
            </a:endParaRPr>
          </a:p>
          <a:p>
            <a:pPr>
              <a:lnSpc>
                <a:spcPts val="3960"/>
              </a:lnSpc>
            </a:pPr>
            <a:r>
              <a:rPr lang="ja-JP" sz="2000" b="1" spc="330">
                <a:solidFill>
                  <a:srgbClr val="4D4B4B"/>
                </a:solidFill>
                <a:latin typeface="Source Han Sans JP"/>
                <a:ea typeface="Source Han Sans JP"/>
              </a:rPr>
              <a:t>・施策</a:t>
            </a:r>
            <a:r>
              <a:rPr lang="ja-JP" altLang="en-US" sz="2000" b="1" spc="330">
                <a:solidFill>
                  <a:srgbClr val="4D4B4B"/>
                </a:solidFill>
                <a:latin typeface="Source Han Sans JP"/>
                <a:ea typeface="Source Han Sans JP"/>
              </a:rPr>
              <a:t>②</a:t>
            </a:r>
            <a:r>
              <a:rPr lang="ja-JP" sz="2000" b="1" spc="330">
                <a:solidFill>
                  <a:srgbClr val="4D4B4B"/>
                </a:solidFill>
                <a:latin typeface="Source Han Sans JP"/>
                <a:ea typeface="Source Han Sans JP"/>
              </a:rPr>
              <a:t>：料金割引プランや、月額料金の見直しを実施し、学生や若者向けの料金プランの見直しも行う。特に月額料金が</a:t>
            </a:r>
            <a:r>
              <a:rPr lang="en-US" altLang="ja-JP" sz="2000" b="1" spc="330" dirty="0">
                <a:solidFill>
                  <a:srgbClr val="4D4B4B"/>
                </a:solidFill>
                <a:latin typeface="Meiryo UI"/>
                <a:ea typeface="Meiryo UI"/>
              </a:rPr>
              <a:t>70</a:t>
            </a:r>
            <a:r>
              <a:rPr lang="ja-JP" sz="2000" b="1" spc="330">
                <a:solidFill>
                  <a:srgbClr val="4D4B4B"/>
                </a:solidFill>
                <a:latin typeface="Source Han Sans JP"/>
                <a:ea typeface="Source Han Sans JP"/>
              </a:rPr>
              <a:t>ドルより安い料金プランを増加</a:t>
            </a:r>
            <a:r>
              <a:rPr lang="ja-JP" altLang="en-US" sz="2000" b="1" spc="330">
                <a:solidFill>
                  <a:srgbClr val="4D4B4B"/>
                </a:solidFill>
                <a:latin typeface="Source Han Sans JP"/>
                <a:ea typeface="Source Han Sans JP"/>
              </a:rPr>
              <a:t>させる</a:t>
            </a:r>
            <a:r>
              <a:rPr lang="ja-JP" sz="2000" b="1" spc="330">
                <a:solidFill>
                  <a:srgbClr val="4D4B4B"/>
                </a:solidFill>
                <a:latin typeface="Source Han Sans JP"/>
                <a:ea typeface="Source Han Sans JP"/>
              </a:rPr>
              <a:t>。利用頻度や機能に応じた料金体系も導入する。</a:t>
            </a:r>
            <a:endParaRPr lang="ja-JP"/>
          </a:p>
        </p:txBody>
      </p:sp>
    </p:spTree>
    <p:extLst>
      <p:ext uri="{BB962C8B-B14F-4D97-AF65-F5344CB8AC3E}">
        <p14:creationId xmlns:p14="http://schemas.microsoft.com/office/powerpoint/2010/main" val="2543424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35969F-599C-DD72-6F9B-E885538CE8DD}"/>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0C73ACF7-7469-8F13-3569-525150C68F90}"/>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FB870FCD-04BB-CB00-483E-A5C3FB8E3518}"/>
              </a:ext>
            </a:extLst>
          </p:cNvPr>
          <p:cNvSpPr txBox="1"/>
          <p:nvPr/>
        </p:nvSpPr>
        <p:spPr>
          <a:xfrm>
            <a:off x="1679661" y="515940"/>
            <a:ext cx="9400993" cy="839653"/>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インサイト抽出と施策提示</a:t>
            </a:r>
            <a:endParaRPr lang="en-US" sz="5000" b="1" spc="750" dirty="0">
              <a:solidFill>
                <a:srgbClr val="4D4B4B"/>
              </a:solidFill>
              <a:latin typeface="Source Han Sans JP Bold"/>
              <a:ea typeface="Source Han Sans JP Bold"/>
              <a:cs typeface="Source Han Sans JP Bold"/>
              <a:sym typeface="Source Han Sans JP Bold"/>
            </a:endParaRPr>
          </a:p>
        </p:txBody>
      </p:sp>
      <p:sp>
        <p:nvSpPr>
          <p:cNvPr id="12" name="TextBox 6">
            <a:extLst>
              <a:ext uri="{FF2B5EF4-FFF2-40B4-BE49-F238E27FC236}">
                <a16:creationId xmlns:a16="http://schemas.microsoft.com/office/drawing/2014/main" id="{B52B434D-ACC4-9AF5-CEEF-1085139195B7}"/>
              </a:ext>
            </a:extLst>
          </p:cNvPr>
          <p:cNvSpPr txBox="1"/>
          <p:nvPr/>
        </p:nvSpPr>
        <p:spPr>
          <a:xfrm>
            <a:off x="1679661" y="6950612"/>
            <a:ext cx="15214549" cy="1776320"/>
          </a:xfrm>
          <a:prstGeom prst="rect">
            <a:avLst/>
          </a:prstGeom>
        </p:spPr>
        <p:txBody>
          <a:bodyPr wrap="square" lIns="0" tIns="0" rIns="0" bIns="0" rtlCol="0" anchor="t">
            <a:spAutoFit/>
          </a:bodyPr>
          <a:lstStyle/>
          <a:p>
            <a:pPr>
              <a:lnSpc>
                <a:spcPts val="3520"/>
              </a:lnSpc>
            </a:pPr>
            <a:r>
              <a:rPr lang="en-US" sz="2800" b="1" spc="330" dirty="0">
                <a:solidFill>
                  <a:srgbClr val="4D4B4B"/>
                </a:solidFill>
                <a:latin typeface="Source Han Sans JP"/>
                <a:ea typeface="Source Han Sans JP"/>
                <a:cs typeface="Source Han Sans JP"/>
                <a:sym typeface="Source Han Sans JP"/>
              </a:rPr>
              <a:t>分析タスク02結果：</a:t>
            </a:r>
          </a:p>
          <a:p>
            <a:pPr>
              <a:lnSpc>
                <a:spcPts val="3520"/>
              </a:lnSpc>
            </a:pPr>
            <a:r>
              <a:rPr lang="ja-JP" altLang="en-US" sz="2800" b="1" spc="120">
                <a:solidFill>
                  <a:srgbClr val="4D4B4B"/>
                </a:solidFill>
                <a:latin typeface="Source Han Sans JP"/>
                <a:ea typeface="Source Han Sans JP"/>
                <a:cs typeface="Source Han Sans JP"/>
                <a:sym typeface="Source Han Sans JP"/>
              </a:rPr>
              <a:t>分析タスク</a:t>
            </a:r>
            <a:r>
              <a:rPr lang="en-US" altLang="ja-JP" sz="2800" b="1" spc="120" dirty="0">
                <a:solidFill>
                  <a:srgbClr val="4D4B4B"/>
                </a:solidFill>
                <a:latin typeface="Source Han Sans JP"/>
                <a:ea typeface="Source Han Sans JP"/>
                <a:cs typeface="Source Han Sans JP"/>
                <a:sym typeface="Source Han Sans JP"/>
              </a:rPr>
              <a:t>01</a:t>
            </a:r>
            <a:r>
              <a:rPr lang="ja-JP" altLang="en-US" sz="2800" b="1" spc="120">
                <a:solidFill>
                  <a:srgbClr val="4D4B4B"/>
                </a:solidFill>
                <a:latin typeface="Source Han Sans JP"/>
                <a:ea typeface="Source Han Sans JP"/>
                <a:cs typeface="Source Han Sans JP"/>
                <a:sym typeface="Source Han Sans JP"/>
              </a:rPr>
              <a:t>で作成した解約予測モデルによって解約すると予測されたユーザーに対して、インサイトが当てはまる場合に、施策</a:t>
            </a:r>
            <a:r>
              <a:rPr lang="en-US" altLang="ja-JP" sz="2800" b="1" spc="120" dirty="0">
                <a:solidFill>
                  <a:srgbClr val="4D4B4B"/>
                </a:solidFill>
                <a:latin typeface="Source Han Sans JP"/>
                <a:ea typeface="Source Han Sans JP"/>
                <a:cs typeface="Source Han Sans JP"/>
                <a:sym typeface="Source Han Sans JP"/>
              </a:rPr>
              <a:t>①〜③</a:t>
            </a:r>
            <a:r>
              <a:rPr lang="ja-JP" altLang="en-US" sz="2800" b="1" spc="120">
                <a:solidFill>
                  <a:srgbClr val="4D4B4B"/>
                </a:solidFill>
                <a:latin typeface="Source Han Sans JP"/>
                <a:ea typeface="Source Han Sans JP"/>
                <a:cs typeface="Source Han Sans JP"/>
                <a:sym typeface="Source Han Sans JP"/>
              </a:rPr>
              <a:t>を実施することを提案する。</a:t>
            </a:r>
          </a:p>
          <a:p>
            <a:pPr>
              <a:lnSpc>
                <a:spcPts val="3520"/>
              </a:lnSpc>
            </a:pPr>
            <a:r>
              <a:rPr lang="ja-JP" altLang="en-US" sz="2800" b="1" spc="120">
                <a:solidFill>
                  <a:srgbClr val="4D4B4B"/>
                </a:solidFill>
                <a:latin typeface="Source Han Sans JP"/>
                <a:ea typeface="Source Han Sans JP"/>
                <a:cs typeface="Source Han Sans JP"/>
              </a:rPr>
              <a:t>施策の優先順位は影響度の大きき順の①→②→③とする。</a:t>
            </a:r>
            <a:endParaRPr lang="ja-JP" altLang="en-US" sz="2800" b="1" spc="120" dirty="0">
              <a:solidFill>
                <a:srgbClr val="4D4B4B"/>
              </a:solidFill>
              <a:latin typeface="Source Han Sans JP"/>
              <a:ea typeface="Source Han Sans JP"/>
              <a:cs typeface="Source Han Sans JP"/>
            </a:endParaRPr>
          </a:p>
        </p:txBody>
      </p:sp>
      <p:sp>
        <p:nvSpPr>
          <p:cNvPr id="2" name="TextBox 23">
            <a:extLst>
              <a:ext uri="{FF2B5EF4-FFF2-40B4-BE49-F238E27FC236}">
                <a16:creationId xmlns:a16="http://schemas.microsoft.com/office/drawing/2014/main" id="{D04DBB40-5616-1FB0-C4C7-0F6BEA2C1798}"/>
              </a:ext>
            </a:extLst>
          </p:cNvPr>
          <p:cNvSpPr txBox="1"/>
          <p:nvPr/>
        </p:nvSpPr>
        <p:spPr>
          <a:xfrm>
            <a:off x="1673311" y="2527300"/>
            <a:ext cx="15215719" cy="3529043"/>
          </a:xfrm>
          <a:prstGeom prst="rect">
            <a:avLst/>
          </a:prstGeom>
        </p:spPr>
        <p:txBody>
          <a:bodyPr wrap="square" lIns="0" tIns="0" rIns="0" bIns="0" rtlCol="0" anchor="t">
            <a:spAutoFit/>
          </a:bodyPr>
          <a:lstStyle/>
          <a:p>
            <a:pPr algn="l">
              <a:lnSpc>
                <a:spcPts val="3960"/>
              </a:lnSpc>
            </a:pPr>
            <a:r>
              <a:rPr lang="en-US" altLang="ja-JP" sz="2000" spc="330" dirty="0">
                <a:solidFill>
                  <a:srgbClr val="4D4B4B"/>
                </a:solidFill>
                <a:latin typeface="Source Han Sans JP"/>
                <a:ea typeface="Source Han Sans JP"/>
                <a:cs typeface="Source Han Sans JP"/>
                <a:sym typeface="Source Han Sans JP"/>
              </a:rPr>
              <a:t>3.</a:t>
            </a:r>
            <a:r>
              <a:rPr lang="ja-JP" altLang="en-US" sz="2000" spc="330">
                <a:solidFill>
                  <a:srgbClr val="4D4B4B"/>
                </a:solidFill>
                <a:latin typeface="Source Han Sans JP"/>
                <a:ea typeface="Source Han Sans JP"/>
                <a:cs typeface="Source Han Sans JP"/>
                <a:sym typeface="Source Han Sans JP"/>
              </a:rPr>
              <a:t>オンライン・セキュリティの有無、テクニカル・サポートの有無、オンライン・バックアップの有無</a:t>
            </a:r>
            <a:endParaRPr lang="en-US" altLang="ja-JP" sz="2000" spc="330" dirty="0">
              <a:solidFill>
                <a:srgbClr val="4D4B4B"/>
              </a:solidFill>
              <a:latin typeface="Source Han Sans JP"/>
              <a:ea typeface="Source Han Sans JP"/>
              <a:cs typeface="Source Han Sans JP"/>
              <a:sym typeface="Source Han Sans JP"/>
            </a:endParaRPr>
          </a:p>
          <a:p>
            <a:pPr algn="l">
              <a:lnSpc>
                <a:spcPts val="3960"/>
              </a:lnSpc>
            </a:pPr>
            <a:r>
              <a:rPr lang="ja-JP" altLang="en-US" sz="2000" spc="330">
                <a:solidFill>
                  <a:srgbClr val="4D4B4B"/>
                </a:solidFill>
                <a:latin typeface="Source Han Sans JP"/>
                <a:ea typeface="Source Han Sans JP"/>
                <a:cs typeface="Source Han Sans JP"/>
                <a:sym typeface="Source Han Sans JP"/>
              </a:rPr>
              <a:t>・インサイト：インターネットサービスに加入しているが、上記3つのサービスに加入していないユーザーが解約する可能性が高い。図表</a:t>
            </a:r>
            <a:r>
              <a:rPr lang="en-US" altLang="ja-JP" sz="2000" spc="330" dirty="0">
                <a:solidFill>
                  <a:srgbClr val="4D4B4B"/>
                </a:solidFill>
                <a:latin typeface="Source Han Sans JP"/>
                <a:ea typeface="Source Han Sans JP"/>
                <a:cs typeface="Source Han Sans JP"/>
                <a:sym typeface="Source Han Sans JP"/>
              </a:rPr>
              <a:t>4</a:t>
            </a:r>
            <a:r>
              <a:rPr lang="ja-JP" altLang="en-US" sz="2000" spc="330">
                <a:solidFill>
                  <a:srgbClr val="4D4B4B"/>
                </a:solidFill>
                <a:latin typeface="Source Han Sans JP"/>
                <a:ea typeface="Source Han Sans JP"/>
                <a:cs typeface="Source Han Sans JP"/>
                <a:sym typeface="Source Han Sans JP"/>
              </a:rPr>
              <a:t>より加入しているユーザーの解約率は低いため、サービスの内容を知らないだけで、加入すれば満足してもらえると思われる。</a:t>
            </a:r>
            <a:endParaRPr lang="en-US" altLang="ja-JP" sz="2000" spc="330" dirty="0">
              <a:solidFill>
                <a:srgbClr val="4D4B4B"/>
              </a:solidFill>
              <a:latin typeface="Source Han Sans JP"/>
              <a:ea typeface="Source Han Sans JP"/>
              <a:cs typeface="Source Han Sans JP"/>
              <a:sym typeface="Source Han Sans JP"/>
            </a:endParaRPr>
          </a:p>
          <a:p>
            <a:pPr algn="l">
              <a:lnSpc>
                <a:spcPts val="3960"/>
              </a:lnSpc>
            </a:pPr>
            <a:r>
              <a:rPr lang="ja-JP" altLang="en-US" sz="2000" b="1" spc="330">
                <a:solidFill>
                  <a:srgbClr val="4D4B4B"/>
                </a:solidFill>
                <a:latin typeface="Source Han Sans JP"/>
                <a:ea typeface="Source Han Sans JP"/>
                <a:cs typeface="Source Han Sans JP"/>
                <a:sym typeface="Source Han Sans JP"/>
              </a:rPr>
              <a:t>・施策</a:t>
            </a:r>
            <a:r>
              <a:rPr lang="en-US" altLang="ja-JP" sz="2000" b="1" spc="330" dirty="0">
                <a:solidFill>
                  <a:srgbClr val="4D4B4B"/>
                </a:solidFill>
                <a:latin typeface="Source Han Sans JP"/>
                <a:ea typeface="Source Han Sans JP"/>
                <a:cs typeface="Source Han Sans JP"/>
                <a:sym typeface="Source Han Sans JP"/>
              </a:rPr>
              <a:t>③</a:t>
            </a:r>
            <a:r>
              <a:rPr lang="ja-JP" altLang="en-US" sz="2000" b="1" spc="330">
                <a:solidFill>
                  <a:srgbClr val="4D4B4B"/>
                </a:solidFill>
                <a:latin typeface="Source Han Sans JP"/>
                <a:ea typeface="Source Han Sans JP"/>
                <a:cs typeface="Source Han Sans JP"/>
                <a:sym typeface="Source Han Sans JP"/>
              </a:rPr>
              <a:t>：広告などサービスを知ってもらうための施策を打つ。パーソナライズされたサービス推奨システムを導入し、各ユーザーの利用パターンに基づいて最適なサービスを提案する。最初の数ヶ月は無料や割引するなど加入特典を設ける</a:t>
            </a:r>
            <a:r>
              <a:rPr lang="ja-JP" altLang="en-US" sz="2000" spc="330">
                <a:solidFill>
                  <a:srgbClr val="4D4B4B"/>
                </a:solidFill>
                <a:latin typeface="Source Han Sans JP"/>
                <a:ea typeface="Source Han Sans JP"/>
                <a:cs typeface="Source Han Sans JP"/>
                <a:sym typeface="Source Han Sans JP"/>
              </a:rPr>
              <a:t>。</a:t>
            </a:r>
            <a:endParaRPr lang="en-US" altLang="ja-JP" sz="2000" spc="330" dirty="0">
              <a:solidFill>
                <a:srgbClr val="4D4B4B"/>
              </a:solidFill>
              <a:latin typeface="Source Han Sans JP"/>
              <a:ea typeface="Source Han Sans JP"/>
              <a:cs typeface="Source Han Sans JP"/>
              <a:sym typeface="Source Han Sans JP"/>
            </a:endParaRPr>
          </a:p>
        </p:txBody>
      </p:sp>
    </p:spTree>
    <p:extLst>
      <p:ext uri="{BB962C8B-B14F-4D97-AF65-F5344CB8AC3E}">
        <p14:creationId xmlns:p14="http://schemas.microsoft.com/office/powerpoint/2010/main" val="3736760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9854439" y="2573043"/>
            <a:ext cx="562241" cy="281836"/>
          </a:xfrm>
          <a:custGeom>
            <a:avLst/>
            <a:gdLst/>
            <a:ahLst/>
            <a:cxnLst/>
            <a:rect l="l" t="t" r="r" b="b"/>
            <a:pathLst>
              <a:path w="562241" h="281836">
                <a:moveTo>
                  <a:pt x="0" y="0"/>
                </a:moveTo>
                <a:lnTo>
                  <a:pt x="562241" y="0"/>
                </a:lnTo>
                <a:lnTo>
                  <a:pt x="562241" y="281836"/>
                </a:lnTo>
                <a:lnTo>
                  <a:pt x="0" y="2818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3" name="Freeform 3"/>
          <p:cNvSpPr/>
          <p:nvPr/>
        </p:nvSpPr>
        <p:spPr>
          <a:xfrm rot="-5400000">
            <a:off x="9854439" y="3621059"/>
            <a:ext cx="562241" cy="281836"/>
          </a:xfrm>
          <a:custGeom>
            <a:avLst/>
            <a:gdLst/>
            <a:ahLst/>
            <a:cxnLst/>
            <a:rect l="l" t="t" r="r" b="b"/>
            <a:pathLst>
              <a:path w="562241" h="281836">
                <a:moveTo>
                  <a:pt x="0" y="0"/>
                </a:moveTo>
                <a:lnTo>
                  <a:pt x="562241" y="0"/>
                </a:lnTo>
                <a:lnTo>
                  <a:pt x="562241" y="281835"/>
                </a:lnTo>
                <a:lnTo>
                  <a:pt x="0" y="2818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4" name="Freeform 4"/>
          <p:cNvSpPr/>
          <p:nvPr/>
        </p:nvSpPr>
        <p:spPr>
          <a:xfrm rot="-5400000">
            <a:off x="9854439" y="4669074"/>
            <a:ext cx="562241" cy="281836"/>
          </a:xfrm>
          <a:custGeom>
            <a:avLst/>
            <a:gdLst/>
            <a:ahLst/>
            <a:cxnLst/>
            <a:rect l="l" t="t" r="r" b="b"/>
            <a:pathLst>
              <a:path w="562241" h="281836">
                <a:moveTo>
                  <a:pt x="0" y="0"/>
                </a:moveTo>
                <a:lnTo>
                  <a:pt x="562241" y="0"/>
                </a:lnTo>
                <a:lnTo>
                  <a:pt x="562241" y="281836"/>
                </a:lnTo>
                <a:lnTo>
                  <a:pt x="0" y="2818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5" name="Freeform 5"/>
          <p:cNvSpPr/>
          <p:nvPr/>
        </p:nvSpPr>
        <p:spPr>
          <a:xfrm rot="-5400000">
            <a:off x="9854439" y="5717090"/>
            <a:ext cx="562241" cy="281836"/>
          </a:xfrm>
          <a:custGeom>
            <a:avLst/>
            <a:gdLst/>
            <a:ahLst/>
            <a:cxnLst/>
            <a:rect l="l" t="t" r="r" b="b"/>
            <a:pathLst>
              <a:path w="562241" h="281836">
                <a:moveTo>
                  <a:pt x="0" y="0"/>
                </a:moveTo>
                <a:lnTo>
                  <a:pt x="562241" y="0"/>
                </a:lnTo>
                <a:lnTo>
                  <a:pt x="562241" y="281836"/>
                </a:lnTo>
                <a:lnTo>
                  <a:pt x="0" y="2818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6" name="Freeform 6"/>
          <p:cNvSpPr/>
          <p:nvPr/>
        </p:nvSpPr>
        <p:spPr>
          <a:xfrm rot="-5400000">
            <a:off x="9854439" y="6765106"/>
            <a:ext cx="562241" cy="281836"/>
          </a:xfrm>
          <a:custGeom>
            <a:avLst/>
            <a:gdLst/>
            <a:ahLst/>
            <a:cxnLst/>
            <a:rect l="l" t="t" r="r" b="b"/>
            <a:pathLst>
              <a:path w="562241" h="281836">
                <a:moveTo>
                  <a:pt x="0" y="0"/>
                </a:moveTo>
                <a:lnTo>
                  <a:pt x="562241" y="0"/>
                </a:lnTo>
                <a:lnTo>
                  <a:pt x="562241" y="281835"/>
                </a:lnTo>
                <a:lnTo>
                  <a:pt x="0" y="2818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8" name="Freeform 8"/>
          <p:cNvSpPr/>
          <p:nvPr/>
        </p:nvSpPr>
        <p:spPr>
          <a:xfrm rot="-5400000">
            <a:off x="9854439" y="7813121"/>
            <a:ext cx="562241" cy="281836"/>
          </a:xfrm>
          <a:custGeom>
            <a:avLst/>
            <a:gdLst/>
            <a:ahLst/>
            <a:cxnLst/>
            <a:rect l="l" t="t" r="r" b="b"/>
            <a:pathLst>
              <a:path w="562241" h="281836">
                <a:moveTo>
                  <a:pt x="0" y="0"/>
                </a:moveTo>
                <a:lnTo>
                  <a:pt x="562241" y="0"/>
                </a:lnTo>
                <a:lnTo>
                  <a:pt x="562241" y="281836"/>
                </a:lnTo>
                <a:lnTo>
                  <a:pt x="0" y="2818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9" name="TextBox 9"/>
          <p:cNvSpPr txBox="1"/>
          <p:nvPr/>
        </p:nvSpPr>
        <p:spPr>
          <a:xfrm>
            <a:off x="1733291" y="4105004"/>
            <a:ext cx="6004228" cy="1708162"/>
          </a:xfrm>
          <a:prstGeom prst="rect">
            <a:avLst/>
          </a:prstGeom>
        </p:spPr>
        <p:txBody>
          <a:bodyPr lIns="0" tIns="0" rIns="0" bIns="0" rtlCol="0" anchor="t">
            <a:spAutoFit/>
          </a:bodyPr>
          <a:lstStyle/>
          <a:p>
            <a:pPr algn="l">
              <a:lnSpc>
                <a:spcPts val="13999"/>
              </a:lnSpc>
            </a:pPr>
            <a:r>
              <a:rPr lang="en-US" sz="9999" b="1" spc="499" dirty="0" err="1">
                <a:solidFill>
                  <a:srgbClr val="4D4B4B"/>
                </a:solidFill>
                <a:latin typeface="Source Han Sans JP Heavy"/>
                <a:ea typeface="Source Han Sans JP Heavy"/>
                <a:cs typeface="Source Han Sans JP Heavy"/>
                <a:sym typeface="Source Han Sans JP Heavy"/>
              </a:rPr>
              <a:t>目次</a:t>
            </a:r>
            <a:endParaRPr lang="en-US" sz="9999" b="1" spc="499" dirty="0">
              <a:solidFill>
                <a:srgbClr val="4D4B4B"/>
              </a:solidFill>
              <a:latin typeface="Source Han Sans JP Heavy"/>
              <a:ea typeface="Source Han Sans JP Heavy"/>
              <a:cs typeface="Source Han Sans JP Heavy"/>
              <a:sym typeface="Source Han Sans JP Heavy"/>
            </a:endParaRPr>
          </a:p>
        </p:txBody>
      </p:sp>
      <p:sp>
        <p:nvSpPr>
          <p:cNvPr id="10" name="TextBox 10"/>
          <p:cNvSpPr txBox="1"/>
          <p:nvPr/>
        </p:nvSpPr>
        <p:spPr>
          <a:xfrm>
            <a:off x="10576489" y="2488536"/>
            <a:ext cx="5843309" cy="419795"/>
          </a:xfrm>
          <a:prstGeom prst="rect">
            <a:avLst/>
          </a:prstGeom>
        </p:spPr>
        <p:txBody>
          <a:bodyPr lIns="0" tIns="0" rIns="0" bIns="0" rtlCol="0" anchor="t">
            <a:spAutoFit/>
          </a:bodyPr>
          <a:lstStyle/>
          <a:p>
            <a:pPr>
              <a:lnSpc>
                <a:spcPts val="3500"/>
              </a:lnSpc>
            </a:pPr>
            <a:r>
              <a:rPr lang="en-US" altLang="ja-JP" sz="2500" b="1" spc="375" dirty="0" err="1">
                <a:solidFill>
                  <a:srgbClr val="4D4B4B"/>
                </a:solidFill>
                <a:latin typeface="Source Han Sans JP Bold"/>
                <a:ea typeface="Source Han Sans JP Bold"/>
                <a:cs typeface="Source Han Sans JP Bold"/>
                <a:sym typeface="Source Han Sans JP Bold"/>
              </a:rPr>
              <a:t>分析概要と目的</a:t>
            </a:r>
            <a:endParaRPr lang="en-US" altLang="ja-JP" sz="2500" b="1" spc="375" dirty="0">
              <a:solidFill>
                <a:srgbClr val="4D4B4B"/>
              </a:solidFill>
              <a:latin typeface="Source Han Sans JP Bold"/>
              <a:ea typeface="Source Han Sans JP Bold"/>
              <a:cs typeface="Source Han Sans JP Bold"/>
              <a:sym typeface="Source Han Sans JP Bold"/>
            </a:endParaRPr>
          </a:p>
        </p:txBody>
      </p:sp>
      <p:sp>
        <p:nvSpPr>
          <p:cNvPr id="11" name="TextBox 11"/>
          <p:cNvSpPr txBox="1"/>
          <p:nvPr/>
        </p:nvSpPr>
        <p:spPr>
          <a:xfrm>
            <a:off x="10576489" y="3536552"/>
            <a:ext cx="5843309" cy="419795"/>
          </a:xfrm>
          <a:prstGeom prst="rect">
            <a:avLst/>
          </a:prstGeom>
        </p:spPr>
        <p:txBody>
          <a:bodyPr lIns="0" tIns="0" rIns="0" bIns="0" rtlCol="0" anchor="t">
            <a:spAutoFit/>
          </a:bodyPr>
          <a:lstStyle/>
          <a:p>
            <a:pPr algn="l">
              <a:lnSpc>
                <a:spcPts val="3500"/>
              </a:lnSpc>
            </a:pPr>
            <a:r>
              <a:rPr lang="en-US" altLang="ja-JP" sz="2500" b="1" spc="375" dirty="0" err="1">
                <a:solidFill>
                  <a:srgbClr val="4D4B4B"/>
                </a:solidFill>
                <a:latin typeface="Source Han Sans JP Bold"/>
                <a:ea typeface="Source Han Sans JP Bold"/>
                <a:cs typeface="Source Han Sans JP Bold"/>
                <a:sym typeface="Source Han Sans JP Bold"/>
              </a:rPr>
              <a:t>データ概要</a:t>
            </a:r>
            <a:endParaRPr lang="en-US" altLang="ja-JP" sz="2500" b="1" spc="375" dirty="0">
              <a:solidFill>
                <a:srgbClr val="4D4B4B"/>
              </a:solidFill>
              <a:latin typeface="Source Han Sans JP Bold"/>
              <a:ea typeface="Source Han Sans JP Bold"/>
              <a:cs typeface="Source Han Sans JP Bold"/>
              <a:sym typeface="Source Han Sans JP Bold"/>
            </a:endParaRPr>
          </a:p>
        </p:txBody>
      </p:sp>
      <p:sp>
        <p:nvSpPr>
          <p:cNvPr id="12" name="TextBox 12"/>
          <p:cNvSpPr txBox="1"/>
          <p:nvPr/>
        </p:nvSpPr>
        <p:spPr>
          <a:xfrm>
            <a:off x="10576489" y="4584567"/>
            <a:ext cx="5843309" cy="419795"/>
          </a:xfrm>
          <a:prstGeom prst="rect">
            <a:avLst/>
          </a:prstGeom>
        </p:spPr>
        <p:txBody>
          <a:bodyPr lIns="0" tIns="0" rIns="0" bIns="0" rtlCol="0" anchor="t">
            <a:spAutoFit/>
          </a:bodyPr>
          <a:lstStyle/>
          <a:p>
            <a:pPr algn="l">
              <a:lnSpc>
                <a:spcPts val="3500"/>
              </a:lnSpc>
            </a:pPr>
            <a:r>
              <a:rPr lang="en-US" altLang="ja-JP" sz="2500" b="1" spc="375" dirty="0">
                <a:solidFill>
                  <a:srgbClr val="4D4B4B"/>
                </a:solidFill>
                <a:latin typeface="Source Han Sans JP Bold"/>
                <a:ea typeface="Source Han Sans JP Bold"/>
                <a:cs typeface="Source Han Sans JP Bold"/>
                <a:sym typeface="Source Han Sans JP Bold"/>
              </a:rPr>
              <a:t>分析タスク01-モデル学習・評価</a:t>
            </a:r>
          </a:p>
        </p:txBody>
      </p:sp>
      <p:sp>
        <p:nvSpPr>
          <p:cNvPr id="13" name="TextBox 13"/>
          <p:cNvSpPr txBox="1"/>
          <p:nvPr/>
        </p:nvSpPr>
        <p:spPr>
          <a:xfrm>
            <a:off x="10576489" y="5632583"/>
            <a:ext cx="5843309" cy="419795"/>
          </a:xfrm>
          <a:prstGeom prst="rect">
            <a:avLst/>
          </a:prstGeom>
        </p:spPr>
        <p:txBody>
          <a:bodyPr lIns="0" tIns="0" rIns="0" bIns="0" rtlCol="0" anchor="t">
            <a:spAutoFit/>
          </a:bodyPr>
          <a:lstStyle/>
          <a:p>
            <a:pPr algn="l">
              <a:lnSpc>
                <a:spcPts val="3500"/>
              </a:lnSpc>
            </a:pPr>
            <a:r>
              <a:rPr lang="en-US" altLang="ja-JP" sz="2500" b="1" spc="375" dirty="0">
                <a:solidFill>
                  <a:srgbClr val="4D4B4B"/>
                </a:solidFill>
                <a:latin typeface="Source Han Sans JP Bold"/>
                <a:ea typeface="Source Han Sans JP Bold"/>
                <a:cs typeface="Source Han Sans JP Bold"/>
                <a:sym typeface="Source Han Sans JP Bold"/>
              </a:rPr>
              <a:t>分析タスク02-施策提示</a:t>
            </a:r>
          </a:p>
        </p:txBody>
      </p:sp>
      <p:sp>
        <p:nvSpPr>
          <p:cNvPr id="14" name="TextBox 14"/>
          <p:cNvSpPr txBox="1"/>
          <p:nvPr/>
        </p:nvSpPr>
        <p:spPr>
          <a:xfrm>
            <a:off x="10576489" y="6680599"/>
            <a:ext cx="5843309" cy="419795"/>
          </a:xfrm>
          <a:prstGeom prst="rect">
            <a:avLst/>
          </a:prstGeom>
        </p:spPr>
        <p:txBody>
          <a:bodyPr lIns="0" tIns="0" rIns="0" bIns="0" rtlCol="0" anchor="t">
            <a:spAutoFit/>
          </a:bodyPr>
          <a:lstStyle/>
          <a:p>
            <a:pPr algn="l">
              <a:lnSpc>
                <a:spcPts val="3500"/>
              </a:lnSpc>
            </a:pPr>
            <a:r>
              <a:rPr lang="en-US" altLang="ja-JP" sz="2500" b="1" spc="375" dirty="0" err="1">
                <a:solidFill>
                  <a:srgbClr val="4D4B4B"/>
                </a:solidFill>
                <a:latin typeface="Source Han Sans JP Bold"/>
                <a:ea typeface="Source Han Sans JP Bold"/>
                <a:cs typeface="Source Han Sans JP Bold"/>
                <a:sym typeface="Source Han Sans JP Bold"/>
              </a:rPr>
              <a:t>今後の課題</a:t>
            </a:r>
            <a:endParaRPr lang="en-US" altLang="ja-JP" sz="2500" b="1" spc="375" dirty="0">
              <a:solidFill>
                <a:srgbClr val="4D4B4B"/>
              </a:solidFill>
              <a:latin typeface="Source Han Sans JP Bold"/>
              <a:ea typeface="Source Han Sans JP Bold"/>
              <a:cs typeface="Source Han Sans JP Bold"/>
              <a:sym typeface="Source Han Sans JP Bold"/>
            </a:endParaRPr>
          </a:p>
        </p:txBody>
      </p:sp>
      <p:sp>
        <p:nvSpPr>
          <p:cNvPr id="15" name="TextBox 15"/>
          <p:cNvSpPr txBox="1"/>
          <p:nvPr/>
        </p:nvSpPr>
        <p:spPr>
          <a:xfrm>
            <a:off x="10576489" y="7728614"/>
            <a:ext cx="5843309" cy="419795"/>
          </a:xfrm>
          <a:prstGeom prst="rect">
            <a:avLst/>
          </a:prstGeom>
        </p:spPr>
        <p:txBody>
          <a:bodyPr lIns="0" tIns="0" rIns="0" bIns="0" rtlCol="0" anchor="t">
            <a:spAutoFit/>
          </a:bodyPr>
          <a:lstStyle/>
          <a:p>
            <a:pPr algn="l">
              <a:lnSpc>
                <a:spcPts val="3500"/>
              </a:lnSpc>
            </a:pPr>
            <a:r>
              <a:rPr lang="en-US" sz="2500" b="1" spc="375" dirty="0">
                <a:solidFill>
                  <a:srgbClr val="4D4B4B"/>
                </a:solidFill>
                <a:latin typeface="Source Han Sans JP Bold"/>
                <a:ea typeface="Source Han Sans JP Bold"/>
                <a:cs typeface="Source Han Sans JP Bold"/>
                <a:sym typeface="Source Han Sans JP Bold"/>
              </a:rPr>
              <a:t>Appendix</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3F4F4"/>
        </a:solidFill>
        <a:effectLst/>
      </p:bgPr>
    </p:bg>
    <p:spTree>
      <p:nvGrpSpPr>
        <p:cNvPr id="1" name=""/>
        <p:cNvGrpSpPr/>
        <p:nvPr/>
      </p:nvGrpSpPr>
      <p:grpSpPr>
        <a:xfrm>
          <a:off x="0" y="0"/>
          <a:ext cx="0" cy="0"/>
          <a:chOff x="0" y="0"/>
          <a:chExt cx="0" cy="0"/>
        </a:xfrm>
      </p:grpSpPr>
      <p:sp>
        <p:nvSpPr>
          <p:cNvPr id="5" name="TextBox 5"/>
          <p:cNvSpPr txBox="1"/>
          <p:nvPr/>
        </p:nvSpPr>
        <p:spPr>
          <a:xfrm>
            <a:off x="1106758" y="3405982"/>
            <a:ext cx="5283701" cy="2571750"/>
          </a:xfrm>
          <a:prstGeom prst="rect">
            <a:avLst/>
          </a:prstGeom>
        </p:spPr>
        <p:txBody>
          <a:bodyPr lIns="0" tIns="0" rIns="0" bIns="0" rtlCol="0" anchor="t">
            <a:spAutoFit/>
          </a:bodyPr>
          <a:lstStyle/>
          <a:p>
            <a:pPr algn="ctr">
              <a:lnSpc>
                <a:spcPts val="21000"/>
              </a:lnSpc>
            </a:pPr>
            <a:r>
              <a:rPr lang="en-US" sz="15000" b="1">
                <a:solidFill>
                  <a:srgbClr val="3C3333"/>
                </a:solidFill>
                <a:latin typeface="Source Han Sans JP Heavy"/>
                <a:ea typeface="Source Han Sans JP Heavy"/>
                <a:cs typeface="Source Han Sans JP Heavy"/>
                <a:sym typeface="Source Han Sans JP Heavy"/>
              </a:rPr>
              <a:t>05</a:t>
            </a:r>
          </a:p>
        </p:txBody>
      </p:sp>
      <p:sp>
        <p:nvSpPr>
          <p:cNvPr id="7" name="AutoShape 7"/>
          <p:cNvSpPr/>
          <p:nvPr/>
        </p:nvSpPr>
        <p:spPr>
          <a:xfrm flipV="1">
            <a:off x="6390458" y="3652837"/>
            <a:ext cx="0" cy="2981325"/>
          </a:xfrm>
          <a:prstGeom prst="line">
            <a:avLst/>
          </a:prstGeom>
          <a:ln w="19050" cap="flat">
            <a:solidFill>
              <a:srgbClr val="3C3333"/>
            </a:solidFill>
            <a:prstDash val="solid"/>
            <a:headEnd type="none" w="sm" len="sm"/>
            <a:tailEnd type="none" w="sm" len="sm"/>
          </a:ln>
        </p:spPr>
        <p:txBody>
          <a:bodyPr/>
          <a:lstStyle/>
          <a:p>
            <a:endParaRPr lang="ja-JP" altLang="en-US"/>
          </a:p>
        </p:txBody>
      </p:sp>
      <p:sp>
        <p:nvSpPr>
          <p:cNvPr id="8" name="TextBox 4">
            <a:extLst>
              <a:ext uri="{FF2B5EF4-FFF2-40B4-BE49-F238E27FC236}">
                <a16:creationId xmlns:a16="http://schemas.microsoft.com/office/drawing/2014/main" id="{699B9612-5AEC-B9B0-ACFD-8976CC01814E}"/>
              </a:ext>
            </a:extLst>
          </p:cNvPr>
          <p:cNvSpPr txBox="1"/>
          <p:nvPr/>
        </p:nvSpPr>
        <p:spPr>
          <a:xfrm>
            <a:off x="8040507" y="4277519"/>
            <a:ext cx="9142593" cy="1007520"/>
          </a:xfrm>
          <a:prstGeom prst="rect">
            <a:avLst/>
          </a:prstGeom>
        </p:spPr>
        <p:txBody>
          <a:bodyPr lIns="0" tIns="0" rIns="0" bIns="0" rtlCol="0" anchor="t">
            <a:spAutoFit/>
          </a:bodyPr>
          <a:lstStyle/>
          <a:p>
            <a:pPr algn="l">
              <a:lnSpc>
                <a:spcPts val="8399"/>
              </a:lnSpc>
            </a:pPr>
            <a:r>
              <a:rPr lang="en-US" sz="5999" b="1" spc="899" dirty="0" err="1">
                <a:solidFill>
                  <a:srgbClr val="4D4B4B"/>
                </a:solidFill>
                <a:latin typeface="Source Han Sans JP Bold"/>
                <a:ea typeface="Source Han Sans JP Bold"/>
                <a:cs typeface="Source Han Sans JP Bold"/>
                <a:sym typeface="Source Han Sans JP Bold"/>
              </a:rPr>
              <a:t>今後の課題</a:t>
            </a:r>
            <a:endParaRPr lang="en-US" sz="5999" b="1" spc="899" dirty="0">
              <a:solidFill>
                <a:srgbClr val="4D4B4B"/>
              </a:solidFill>
              <a:latin typeface="Source Han Sans JP Bold"/>
              <a:ea typeface="Source Han Sans JP Bold"/>
              <a:cs typeface="Source Han Sans JP Bold"/>
              <a:sym typeface="Source Han Sans JP Bo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0CFEF8-46E3-F93E-BB98-37606776804F}"/>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B80AE27A-5934-5D6A-DF48-87588C62C3EC}"/>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1C953DAD-5B5C-CE4A-A025-8CCA5D96C3C0}"/>
              </a:ext>
            </a:extLst>
          </p:cNvPr>
          <p:cNvSpPr txBox="1"/>
          <p:nvPr/>
        </p:nvSpPr>
        <p:spPr>
          <a:xfrm>
            <a:off x="1679661" y="515940"/>
            <a:ext cx="9400993" cy="839653"/>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今後の課題</a:t>
            </a:r>
            <a:endParaRPr lang="en-US" sz="5000" b="1" spc="750" dirty="0">
              <a:solidFill>
                <a:srgbClr val="4D4B4B"/>
              </a:solidFill>
              <a:latin typeface="Source Han Sans JP Bold"/>
              <a:ea typeface="Source Han Sans JP Bold"/>
              <a:cs typeface="Source Han Sans JP Bold"/>
              <a:sym typeface="Source Han Sans JP Bold"/>
            </a:endParaRPr>
          </a:p>
        </p:txBody>
      </p:sp>
      <p:sp>
        <p:nvSpPr>
          <p:cNvPr id="6" name="TextBox 23">
            <a:extLst>
              <a:ext uri="{FF2B5EF4-FFF2-40B4-BE49-F238E27FC236}">
                <a16:creationId xmlns:a16="http://schemas.microsoft.com/office/drawing/2014/main" id="{15E5E1DA-32D8-1D1B-0C75-FF83F02DD467}"/>
              </a:ext>
            </a:extLst>
          </p:cNvPr>
          <p:cNvSpPr txBox="1"/>
          <p:nvPr/>
        </p:nvSpPr>
        <p:spPr>
          <a:xfrm>
            <a:off x="1660611" y="1790700"/>
            <a:ext cx="13856819" cy="477888"/>
          </a:xfrm>
          <a:prstGeom prst="rect">
            <a:avLst/>
          </a:prstGeom>
        </p:spPr>
        <p:txBody>
          <a:bodyPr lIns="0" tIns="0" rIns="0" bIns="0" rtlCol="0" anchor="t">
            <a:spAutoFit/>
          </a:bodyPr>
          <a:lstStyle/>
          <a:p>
            <a:pPr algn="l">
              <a:lnSpc>
                <a:spcPts val="3960"/>
              </a:lnSpc>
            </a:pPr>
            <a:r>
              <a:rPr lang="ja-JP" altLang="en-US" sz="2800" spc="330">
                <a:solidFill>
                  <a:srgbClr val="4D4B4B"/>
                </a:solidFill>
                <a:latin typeface="Source Han Sans JP"/>
                <a:ea typeface="Source Han Sans JP"/>
                <a:cs typeface="Source Han Sans JP"/>
                <a:sym typeface="Source Han Sans JP"/>
              </a:rPr>
              <a:t>分析タスク実施後の課題</a:t>
            </a:r>
            <a:endParaRPr lang="en-US" sz="2800" spc="330" dirty="0">
              <a:solidFill>
                <a:srgbClr val="4D4B4B"/>
              </a:solidFill>
              <a:latin typeface="Source Han Sans JP"/>
              <a:ea typeface="Source Han Sans JP"/>
              <a:cs typeface="Source Han Sans JP"/>
              <a:sym typeface="Source Han Sans JP"/>
            </a:endParaRPr>
          </a:p>
        </p:txBody>
      </p:sp>
      <p:sp>
        <p:nvSpPr>
          <p:cNvPr id="9" name="TextBox 23">
            <a:extLst>
              <a:ext uri="{FF2B5EF4-FFF2-40B4-BE49-F238E27FC236}">
                <a16:creationId xmlns:a16="http://schemas.microsoft.com/office/drawing/2014/main" id="{F4806B38-2342-2E9D-7286-1D09854393A5}"/>
              </a:ext>
            </a:extLst>
          </p:cNvPr>
          <p:cNvSpPr txBox="1"/>
          <p:nvPr/>
        </p:nvSpPr>
        <p:spPr>
          <a:xfrm>
            <a:off x="1660610" y="2574299"/>
            <a:ext cx="14965366" cy="7262439"/>
          </a:xfrm>
          <a:prstGeom prst="rect">
            <a:avLst/>
          </a:prstGeom>
        </p:spPr>
        <p:txBody>
          <a:bodyPr wrap="square" lIns="0" tIns="0" rIns="0" bIns="0" rtlCol="0" anchor="t">
            <a:spAutoFit/>
          </a:bodyPr>
          <a:lstStyle/>
          <a:p>
            <a:pPr marL="514350" indent="-514350" algn="l">
              <a:lnSpc>
                <a:spcPts val="3960"/>
              </a:lnSpc>
              <a:buAutoNum type="arabicPeriod"/>
            </a:pPr>
            <a:r>
              <a:rPr lang="ja-JP" altLang="en-US" sz="2400" spc="330">
                <a:solidFill>
                  <a:srgbClr val="4D4B4B"/>
                </a:solidFill>
                <a:latin typeface="Source Han Sans JP"/>
                <a:ea typeface="Source Han Sans JP"/>
                <a:cs typeface="Source Han Sans JP"/>
                <a:sym typeface="Source Han Sans JP"/>
              </a:rPr>
              <a:t>解約予測モデルの精度向上</a:t>
            </a:r>
            <a:endParaRPr lang="en-US" altLang="ja-JP" sz="2400" spc="330" dirty="0">
              <a:solidFill>
                <a:srgbClr val="4D4B4B"/>
              </a:solidFill>
              <a:latin typeface="Source Han Sans JP"/>
              <a:ea typeface="Source Han Sans JP"/>
              <a:cs typeface="Source Han Sans JP"/>
              <a:sym typeface="Source Han Sans JP"/>
            </a:endParaRPr>
          </a:p>
          <a:p>
            <a:pPr algn="l">
              <a:lnSpc>
                <a:spcPts val="3960"/>
              </a:lnSpc>
            </a:pPr>
            <a:r>
              <a:rPr lang="ja-JP" altLang="en-US" sz="2400" spc="330">
                <a:solidFill>
                  <a:srgbClr val="4D4B4B"/>
                </a:solidFill>
                <a:latin typeface="Source Han Sans JP"/>
                <a:ea typeface="Source Han Sans JP"/>
                <a:cs typeface="Source Han Sans JP"/>
                <a:sym typeface="Source Han Sans JP"/>
              </a:rPr>
              <a:t>・データの増加とともに精度向上の可能性があるため、学習・評価を都度実施していく。</a:t>
            </a:r>
            <a:endParaRPr lang="en-US" altLang="ja-JP" sz="2400" spc="330" dirty="0">
              <a:solidFill>
                <a:srgbClr val="4D4B4B"/>
              </a:solidFill>
              <a:latin typeface="Source Han Sans JP"/>
              <a:ea typeface="Source Han Sans JP"/>
              <a:cs typeface="Source Han Sans JP"/>
              <a:sym typeface="Source Han Sans JP"/>
            </a:endParaRPr>
          </a:p>
          <a:p>
            <a:pPr algn="l">
              <a:lnSpc>
                <a:spcPts val="3960"/>
              </a:lnSpc>
            </a:pPr>
            <a:r>
              <a:rPr lang="ja-JP" altLang="en-US" sz="2400" spc="330">
                <a:solidFill>
                  <a:srgbClr val="4D4B4B"/>
                </a:solidFill>
                <a:latin typeface="Source Han Sans JP"/>
                <a:ea typeface="Source Han Sans JP"/>
                <a:cs typeface="Source Han Sans JP"/>
                <a:sym typeface="Source Han Sans JP"/>
              </a:rPr>
              <a:t>・特徴量の種類を増やすことも考える。例えば、「入会時の情報(方法・動機・キャンペーンの有無)」、「サービスの利用頻度」、「外部要因(競合他社のキャンペーンの有無)」などの特徴量があれば予測精度が高まる可能性がある。</a:t>
            </a:r>
            <a:endParaRPr lang="ja-JP" altLang="en-US" sz="2400" spc="330">
              <a:solidFill>
                <a:srgbClr val="4D4B4B"/>
              </a:solidFill>
              <a:latin typeface="Source Han Sans JP"/>
              <a:ea typeface="Source Han Sans JP"/>
              <a:cs typeface="Source Han Sans JP"/>
            </a:endParaRPr>
          </a:p>
          <a:p>
            <a:pPr algn="l">
              <a:lnSpc>
                <a:spcPts val="3960"/>
              </a:lnSpc>
            </a:pPr>
            <a:r>
              <a:rPr lang="ja-JP" altLang="en-US" sz="2400" spc="330">
                <a:solidFill>
                  <a:srgbClr val="4D4B4B"/>
                </a:solidFill>
                <a:latin typeface="Source Han Sans JP"/>
                <a:ea typeface="Source Han Sans JP"/>
                <a:cs typeface="Source Han Sans JP"/>
                <a:sym typeface="Source Han Sans JP"/>
              </a:rPr>
              <a:t>・アルゴリズムの変更やハイパーパラメータのチューニングなどを実施する。</a:t>
            </a:r>
            <a:endParaRPr lang="en-US" altLang="ja-JP" sz="2400" spc="330" dirty="0">
              <a:solidFill>
                <a:srgbClr val="4D4B4B"/>
              </a:solidFill>
              <a:latin typeface="Source Han Sans JP"/>
              <a:ea typeface="Source Han Sans JP"/>
              <a:cs typeface="Source Han Sans JP"/>
              <a:sym typeface="Source Han Sans JP"/>
            </a:endParaRPr>
          </a:p>
          <a:p>
            <a:pPr algn="l">
              <a:lnSpc>
                <a:spcPts val="3960"/>
              </a:lnSpc>
            </a:pPr>
            <a:endParaRPr lang="en-US" altLang="ja-JP" sz="2400" spc="330" dirty="0">
              <a:solidFill>
                <a:srgbClr val="4D4B4B"/>
              </a:solidFill>
              <a:latin typeface="Source Han Sans JP"/>
              <a:ea typeface="Source Han Sans JP"/>
              <a:cs typeface="Source Han Sans JP"/>
              <a:sym typeface="Source Han Sans JP"/>
            </a:endParaRPr>
          </a:p>
          <a:p>
            <a:pPr algn="l">
              <a:lnSpc>
                <a:spcPts val="3960"/>
              </a:lnSpc>
            </a:pPr>
            <a:r>
              <a:rPr lang="en-US" sz="2400" spc="330" dirty="0">
                <a:solidFill>
                  <a:srgbClr val="4D4B4B"/>
                </a:solidFill>
                <a:latin typeface="Source Han Sans JP"/>
                <a:ea typeface="Source Han Sans JP"/>
                <a:cs typeface="Source Han Sans JP"/>
                <a:sym typeface="Source Han Sans JP"/>
              </a:rPr>
              <a:t>2.因果関係の検証</a:t>
            </a:r>
          </a:p>
          <a:p>
            <a:pPr algn="l">
              <a:lnSpc>
                <a:spcPts val="3960"/>
              </a:lnSpc>
            </a:pPr>
            <a:r>
              <a:rPr lang="en-US" sz="2400" spc="330" dirty="0">
                <a:solidFill>
                  <a:srgbClr val="4D4B4B"/>
                </a:solidFill>
                <a:latin typeface="Source Han Sans JP"/>
                <a:ea typeface="Source Han Sans JP"/>
                <a:cs typeface="Source Han Sans JP"/>
                <a:sym typeface="Source Han Sans JP"/>
              </a:rPr>
              <a:t>・</a:t>
            </a:r>
            <a:r>
              <a:rPr lang="en-US" sz="2400" spc="330" dirty="0" err="1">
                <a:solidFill>
                  <a:srgbClr val="4D4B4B"/>
                </a:solidFill>
                <a:latin typeface="Source Han Sans JP"/>
                <a:ea typeface="Source Han Sans JP"/>
                <a:cs typeface="Source Han Sans JP"/>
                <a:sym typeface="Source Han Sans JP"/>
              </a:rPr>
              <a:t>特徴量をもとに抽出したインサイトが正しいのかどうかを確認するために調査</a:t>
            </a:r>
            <a:r>
              <a:rPr lang="en-US" sz="2400" spc="330" dirty="0">
                <a:solidFill>
                  <a:srgbClr val="4D4B4B"/>
                </a:solidFill>
                <a:latin typeface="Source Han Sans JP"/>
                <a:ea typeface="Source Han Sans JP"/>
                <a:cs typeface="Source Han Sans JP"/>
                <a:sym typeface="Source Han Sans JP"/>
              </a:rPr>
              <a:t>(</a:t>
            </a:r>
            <a:r>
              <a:rPr lang="ja-JP" altLang="en-US" sz="2400" spc="330">
                <a:solidFill>
                  <a:srgbClr val="4D4B4B"/>
                </a:solidFill>
                <a:latin typeface="Source Han Sans JP"/>
                <a:ea typeface="Source Han Sans JP"/>
                <a:cs typeface="Source Han Sans JP"/>
                <a:sym typeface="Source Han Sans JP"/>
              </a:rPr>
              <a:t>サービス満足度調査や解約者へのインタビューなど</a:t>
            </a:r>
            <a:r>
              <a:rPr lang="en-US" sz="2400" spc="330" dirty="0">
                <a:solidFill>
                  <a:srgbClr val="4D4B4B"/>
                </a:solidFill>
                <a:latin typeface="Source Han Sans JP"/>
                <a:ea typeface="Source Han Sans JP"/>
                <a:cs typeface="Source Han Sans JP"/>
                <a:sym typeface="Source Han Sans JP"/>
              </a:rPr>
              <a:t>)</a:t>
            </a:r>
            <a:r>
              <a:rPr lang="en-US" sz="2400" spc="330" dirty="0" err="1">
                <a:solidFill>
                  <a:srgbClr val="4D4B4B"/>
                </a:solidFill>
                <a:latin typeface="Source Han Sans JP"/>
                <a:ea typeface="Source Han Sans JP"/>
                <a:cs typeface="Source Han Sans JP"/>
                <a:sym typeface="Source Han Sans JP"/>
              </a:rPr>
              <a:t>を実施する。Churn</a:t>
            </a:r>
            <a:r>
              <a:rPr lang="en-US" sz="2400" spc="330" dirty="0">
                <a:solidFill>
                  <a:srgbClr val="4D4B4B"/>
                </a:solidFill>
                <a:latin typeface="Source Han Sans JP"/>
                <a:ea typeface="Source Han Sans JP"/>
                <a:cs typeface="Source Han Sans JP"/>
                <a:sym typeface="Source Han Sans JP"/>
              </a:rPr>
              <a:t>(</a:t>
            </a:r>
            <a:r>
              <a:rPr lang="en-US" sz="2400" spc="330" dirty="0" err="1">
                <a:solidFill>
                  <a:srgbClr val="4D4B4B"/>
                </a:solidFill>
                <a:latin typeface="Source Han Sans JP"/>
                <a:ea typeface="Source Han Sans JP"/>
                <a:cs typeface="Source Han Sans JP"/>
                <a:sym typeface="Source Han Sans JP"/>
              </a:rPr>
              <a:t>解約</a:t>
            </a:r>
            <a:r>
              <a:rPr lang="en-US" sz="2400" spc="330" dirty="0">
                <a:solidFill>
                  <a:srgbClr val="4D4B4B"/>
                </a:solidFill>
                <a:latin typeface="Source Han Sans JP"/>
                <a:ea typeface="Source Han Sans JP"/>
                <a:cs typeface="Source Han Sans JP"/>
                <a:sym typeface="Source Han Sans JP"/>
              </a:rPr>
              <a:t>)</a:t>
            </a:r>
            <a:r>
              <a:rPr lang="en-US" sz="2400" spc="330" dirty="0" err="1">
                <a:solidFill>
                  <a:srgbClr val="4D4B4B"/>
                </a:solidFill>
                <a:latin typeface="Source Han Sans JP"/>
                <a:ea typeface="Source Han Sans JP"/>
                <a:cs typeface="Source Han Sans JP"/>
                <a:sym typeface="Source Han Sans JP"/>
              </a:rPr>
              <a:t>と特徴量の間に因果関係があるかを検証する</a:t>
            </a:r>
            <a:r>
              <a:rPr lang="en-US" sz="2400" spc="330" dirty="0">
                <a:solidFill>
                  <a:srgbClr val="4D4B4B"/>
                </a:solidFill>
                <a:latin typeface="Source Han Sans JP"/>
                <a:ea typeface="Source Han Sans JP"/>
                <a:cs typeface="Source Han Sans JP"/>
                <a:sym typeface="Source Han Sans JP"/>
              </a:rPr>
              <a:t>。</a:t>
            </a:r>
            <a:endParaRPr lang="en-US" altLang="ja-JP" sz="2400" spc="330" dirty="0">
              <a:solidFill>
                <a:srgbClr val="4D4B4B"/>
              </a:solidFill>
              <a:latin typeface="Source Han Sans JP"/>
              <a:ea typeface="Source Han Sans JP"/>
              <a:cs typeface="Source Han Sans JP"/>
              <a:sym typeface="Source Han Sans JP"/>
            </a:endParaRPr>
          </a:p>
          <a:p>
            <a:pPr algn="l">
              <a:lnSpc>
                <a:spcPts val="3960"/>
              </a:lnSpc>
            </a:pPr>
            <a:endParaRPr lang="en-US" altLang="ja-JP" sz="2400" spc="330" dirty="0">
              <a:solidFill>
                <a:srgbClr val="4D4B4B"/>
              </a:solidFill>
              <a:latin typeface="Source Han Sans JP"/>
              <a:ea typeface="Source Han Sans JP"/>
              <a:cs typeface="Source Han Sans JP"/>
              <a:sym typeface="Source Han Sans JP"/>
            </a:endParaRPr>
          </a:p>
          <a:p>
            <a:pPr algn="l">
              <a:lnSpc>
                <a:spcPts val="3960"/>
              </a:lnSpc>
            </a:pPr>
            <a:r>
              <a:rPr lang="en-US" sz="2400" spc="330" dirty="0">
                <a:solidFill>
                  <a:srgbClr val="4D4B4B"/>
                </a:solidFill>
                <a:latin typeface="Source Han Sans JP"/>
                <a:ea typeface="Source Han Sans JP"/>
                <a:cs typeface="Source Han Sans JP"/>
                <a:sym typeface="Source Han Sans JP"/>
              </a:rPr>
              <a:t>3.効果検証</a:t>
            </a:r>
          </a:p>
          <a:p>
            <a:pPr algn="l">
              <a:lnSpc>
                <a:spcPts val="3960"/>
              </a:lnSpc>
            </a:pPr>
            <a:r>
              <a:rPr lang="en-US" sz="2400" spc="330" dirty="0">
                <a:solidFill>
                  <a:srgbClr val="4D4B4B"/>
                </a:solidFill>
                <a:latin typeface="Source Han Sans JP"/>
                <a:ea typeface="Source Han Sans JP"/>
                <a:cs typeface="Source Han Sans JP"/>
                <a:sym typeface="Source Han Sans JP"/>
              </a:rPr>
              <a:t>・</a:t>
            </a:r>
            <a:r>
              <a:rPr lang="en-US" sz="2400" spc="330" dirty="0" err="1">
                <a:solidFill>
                  <a:srgbClr val="4D4B4B"/>
                </a:solidFill>
                <a:latin typeface="Source Han Sans JP"/>
                <a:ea typeface="Source Han Sans JP"/>
                <a:cs typeface="Source Han Sans JP"/>
                <a:sym typeface="Source Han Sans JP"/>
              </a:rPr>
              <a:t>実施した施策の効果をABテストなどを行い検証し、今後の分析や施策に適用する</a:t>
            </a:r>
            <a:r>
              <a:rPr lang="en-US" sz="2400" spc="330" dirty="0">
                <a:solidFill>
                  <a:srgbClr val="4D4B4B"/>
                </a:solidFill>
                <a:latin typeface="Source Han Sans JP"/>
                <a:ea typeface="Source Han Sans JP"/>
                <a:cs typeface="Source Han Sans JP"/>
                <a:sym typeface="Source Han Sans JP"/>
              </a:rPr>
              <a:t>。</a:t>
            </a:r>
          </a:p>
        </p:txBody>
      </p:sp>
    </p:spTree>
    <p:extLst>
      <p:ext uri="{BB962C8B-B14F-4D97-AF65-F5344CB8AC3E}">
        <p14:creationId xmlns:p14="http://schemas.microsoft.com/office/powerpoint/2010/main" val="42329111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505338">
            <a:off x="3091458" y="-5707253"/>
            <a:ext cx="21323011" cy="23319994"/>
            <a:chOff x="0" y="0"/>
            <a:chExt cx="28430681" cy="31093325"/>
          </a:xfrm>
        </p:grpSpPr>
        <p:sp>
          <p:nvSpPr>
            <p:cNvPr id="3" name="Freeform 3"/>
            <p:cNvSpPr/>
            <p:nvPr/>
          </p:nvSpPr>
          <p:spPr>
            <a:xfrm rot="10726130" flipH="1">
              <a:off x="250991" y="297307"/>
              <a:ext cx="27928699" cy="23663225"/>
            </a:xfrm>
            <a:custGeom>
              <a:avLst/>
              <a:gdLst/>
              <a:ahLst/>
              <a:cxnLst/>
              <a:rect l="l" t="t" r="r" b="b"/>
              <a:pathLst>
                <a:path w="27928699" h="23663225">
                  <a:moveTo>
                    <a:pt x="27928699" y="0"/>
                  </a:moveTo>
                  <a:lnTo>
                    <a:pt x="0" y="0"/>
                  </a:lnTo>
                  <a:lnTo>
                    <a:pt x="0" y="23663225"/>
                  </a:lnTo>
                  <a:lnTo>
                    <a:pt x="27928699" y="23663225"/>
                  </a:lnTo>
                  <a:lnTo>
                    <a:pt x="27928699"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4" name="Freeform 4"/>
            <p:cNvSpPr/>
            <p:nvPr/>
          </p:nvSpPr>
          <p:spPr>
            <a:xfrm rot="1076780">
              <a:off x="8950549" y="14400398"/>
              <a:ext cx="17021024" cy="14421449"/>
            </a:xfrm>
            <a:custGeom>
              <a:avLst/>
              <a:gdLst/>
              <a:ahLst/>
              <a:cxnLst/>
              <a:rect l="l" t="t" r="r" b="b"/>
              <a:pathLst>
                <a:path w="17021024" h="14421449">
                  <a:moveTo>
                    <a:pt x="0" y="0"/>
                  </a:moveTo>
                  <a:lnTo>
                    <a:pt x="17021023" y="0"/>
                  </a:lnTo>
                  <a:lnTo>
                    <a:pt x="17021023" y="14421449"/>
                  </a:lnTo>
                  <a:lnTo>
                    <a:pt x="0" y="144214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grpSp>
      <p:sp>
        <p:nvSpPr>
          <p:cNvPr id="6" name="TextBox 6"/>
          <p:cNvSpPr txBox="1"/>
          <p:nvPr/>
        </p:nvSpPr>
        <p:spPr>
          <a:xfrm>
            <a:off x="3138881" y="4376734"/>
            <a:ext cx="12010237" cy="1533531"/>
          </a:xfrm>
          <a:prstGeom prst="rect">
            <a:avLst/>
          </a:prstGeom>
        </p:spPr>
        <p:txBody>
          <a:bodyPr lIns="0" tIns="0" rIns="0" bIns="0" rtlCol="0" anchor="t">
            <a:spAutoFit/>
          </a:bodyPr>
          <a:lstStyle/>
          <a:p>
            <a:pPr algn="ctr">
              <a:lnSpc>
                <a:spcPts val="12599"/>
              </a:lnSpc>
            </a:pPr>
            <a:r>
              <a:rPr lang="en-US" sz="8999" b="1" spc="449" dirty="0">
                <a:solidFill>
                  <a:srgbClr val="3C3333"/>
                </a:solidFill>
                <a:latin typeface="Source Han Sans JP Heavy"/>
                <a:ea typeface="Source Han Sans JP Heavy"/>
                <a:cs typeface="Source Han Sans JP Heavy"/>
                <a:sym typeface="Source Han Sans JP Heavy"/>
              </a:rPr>
              <a:t>Appendix</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A9AFF3-D354-924D-DD22-B8BC30FF6FF6}"/>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1A3697A0-D530-FB90-2437-4B62D99E339A}"/>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BFE490A2-1CF7-D3B0-83D4-ADE5BDF66EEC}"/>
              </a:ext>
            </a:extLst>
          </p:cNvPr>
          <p:cNvSpPr txBox="1"/>
          <p:nvPr/>
        </p:nvSpPr>
        <p:spPr>
          <a:xfrm>
            <a:off x="1679661" y="515940"/>
            <a:ext cx="9400993" cy="839653"/>
          </a:xfrm>
          <a:prstGeom prst="rect">
            <a:avLst/>
          </a:prstGeom>
        </p:spPr>
        <p:txBody>
          <a:bodyPr lIns="0" tIns="0" rIns="0" bIns="0" rtlCol="0" anchor="t">
            <a:spAutoFit/>
          </a:bodyPr>
          <a:lstStyle/>
          <a:p>
            <a:pPr algn="l">
              <a:lnSpc>
                <a:spcPts val="7000"/>
              </a:lnSpc>
            </a:pPr>
            <a:r>
              <a:rPr lang="en-US" sz="5000" b="1" spc="750" dirty="0">
                <a:solidFill>
                  <a:srgbClr val="4D4B4B"/>
                </a:solidFill>
                <a:latin typeface="Source Han Sans JP Bold"/>
                <a:ea typeface="Source Han Sans JP Bold"/>
                <a:cs typeface="Source Han Sans JP Bold"/>
                <a:sym typeface="Source Han Sans JP Bold"/>
              </a:rPr>
              <a:t>分析タスク01</a:t>
            </a:r>
          </a:p>
        </p:txBody>
      </p:sp>
      <p:sp>
        <p:nvSpPr>
          <p:cNvPr id="9" name="TextBox 23">
            <a:extLst>
              <a:ext uri="{FF2B5EF4-FFF2-40B4-BE49-F238E27FC236}">
                <a16:creationId xmlns:a16="http://schemas.microsoft.com/office/drawing/2014/main" id="{72D913AF-5BD1-66DC-4F36-B8ACEE814648}"/>
              </a:ext>
            </a:extLst>
          </p:cNvPr>
          <p:cNvSpPr txBox="1"/>
          <p:nvPr/>
        </p:nvSpPr>
        <p:spPr>
          <a:xfrm>
            <a:off x="1673310" y="3086100"/>
            <a:ext cx="15166890" cy="5607497"/>
          </a:xfrm>
          <a:prstGeom prst="rect">
            <a:avLst/>
          </a:prstGeom>
        </p:spPr>
        <p:txBody>
          <a:bodyPr wrap="square" lIns="0" tIns="0" rIns="0" bIns="0" rtlCol="0" anchor="t">
            <a:spAutoFit/>
          </a:bodyPr>
          <a:lstStyle/>
          <a:p>
            <a:pPr algn="l">
              <a:lnSpc>
                <a:spcPts val="3960"/>
              </a:lnSpc>
            </a:pPr>
            <a:r>
              <a:rPr lang="ja-JP" altLang="en-US" sz="2800" spc="330">
                <a:solidFill>
                  <a:srgbClr val="4D4B4B"/>
                </a:solidFill>
                <a:latin typeface="Source Han Sans JP"/>
                <a:ea typeface="Source Han Sans JP"/>
                <a:cs typeface="Source Han Sans JP"/>
                <a:sym typeface="Source Han Sans JP"/>
              </a:rPr>
              <a:t>1.数値特徴量への変換</a:t>
            </a:r>
            <a:endParaRPr lang="en-US" altLang="ja-JP" sz="2800" spc="330" dirty="0">
              <a:solidFill>
                <a:srgbClr val="4D4B4B"/>
              </a:solidFill>
              <a:latin typeface="Source Han Sans JP"/>
              <a:ea typeface="Source Han Sans JP"/>
              <a:cs typeface="Source Han Sans JP"/>
            </a:endParaRPr>
          </a:p>
          <a:p>
            <a:pPr>
              <a:lnSpc>
                <a:spcPts val="3960"/>
              </a:lnSpc>
            </a:pPr>
            <a:r>
              <a:rPr lang="ja-JP" altLang="en-US" sz="2800" spc="330">
                <a:solidFill>
                  <a:srgbClr val="4D4B4B"/>
                </a:solidFill>
                <a:latin typeface="Source Han Sans JP"/>
                <a:ea typeface="Source Han Sans JP"/>
                <a:cs typeface="Source Han Sans JP"/>
                <a:sym typeface="Source Han Sans JP"/>
              </a:rPr>
              <a:t>・数値であるべき</a:t>
            </a:r>
            <a:r>
              <a:rPr lang="en-US" altLang="ja-JP" sz="2800" spc="330" dirty="0" err="1">
                <a:solidFill>
                  <a:srgbClr val="4D4B4B"/>
                </a:solidFill>
                <a:latin typeface="Source Han Sans JP"/>
                <a:ea typeface="Source Han Sans JP"/>
                <a:cs typeface="Source Han Sans JP"/>
                <a:sym typeface="Source Han Sans JP"/>
              </a:rPr>
              <a:t>TotalCharges</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総支払額</a:t>
            </a:r>
            <a:r>
              <a:rPr lang="en-US" altLang="ja-JP"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がカテゴリ特徴量になっていたため、</a:t>
            </a:r>
            <a:r>
              <a:rPr lang="en-US" altLang="ja-JP" sz="2800" spc="330" dirty="0">
                <a:solidFill>
                  <a:srgbClr val="4D4B4B"/>
                </a:solidFill>
                <a:latin typeface="Source Han Sans JP"/>
                <a:ea typeface="Source Han Sans JP"/>
                <a:cs typeface="Source Han Sans JP"/>
                <a:sym typeface="Source Han Sans JP"/>
              </a:rPr>
              <a:t>float</a:t>
            </a:r>
            <a:r>
              <a:rPr lang="ja-JP" altLang="en-US" sz="2800" spc="330">
                <a:solidFill>
                  <a:srgbClr val="4D4B4B"/>
                </a:solidFill>
                <a:latin typeface="Source Han Sans JP"/>
                <a:ea typeface="Source Han Sans JP"/>
                <a:cs typeface="Source Han Sans JP"/>
                <a:sym typeface="Source Han Sans JP"/>
              </a:rPr>
              <a:t>型に変換した。変換後、欠損値が出現したため、中央値で補完を行った。</a:t>
            </a:r>
            <a:endParaRPr lang="en-US" altLang="ja-JP" sz="2800" spc="330" dirty="0">
              <a:solidFill>
                <a:srgbClr val="4D4B4B"/>
              </a:solidFill>
              <a:latin typeface="Source Han Sans JP"/>
              <a:ea typeface="Source Han Sans JP"/>
              <a:cs typeface="Source Han Sans JP"/>
            </a:endParaRPr>
          </a:p>
          <a:p>
            <a:pPr marL="514350" indent="-514350">
              <a:lnSpc>
                <a:spcPts val="3960"/>
              </a:lnSpc>
              <a:buAutoNum type="arabicPeriod"/>
            </a:pPr>
            <a:endParaRPr lang="ja-JP" altLang="en-US" sz="2800" spc="330" dirty="0">
              <a:solidFill>
                <a:srgbClr val="4D4B4B"/>
              </a:solidFill>
              <a:latin typeface="Source Han Sans JP"/>
              <a:ea typeface="Source Han Sans JP"/>
            </a:endParaRPr>
          </a:p>
          <a:p>
            <a:pPr>
              <a:lnSpc>
                <a:spcPts val="3960"/>
              </a:lnSpc>
            </a:pPr>
            <a:r>
              <a:rPr lang="en-US" sz="2800" spc="330" dirty="0">
                <a:solidFill>
                  <a:srgbClr val="4D4B4B"/>
                </a:solidFill>
                <a:latin typeface="Source Han Sans JP"/>
                <a:ea typeface="Source Han Sans JP"/>
              </a:rPr>
              <a:t>2.customerID</a:t>
            </a:r>
            <a:r>
              <a:rPr lang="en-US" altLang="ja-JP" sz="2800" spc="330" dirty="0">
                <a:solidFill>
                  <a:srgbClr val="4D4B4B"/>
                </a:solidFill>
                <a:latin typeface="Source Han Sans JP"/>
                <a:ea typeface="Source Han Sans JP"/>
              </a:rPr>
              <a:t>(</a:t>
            </a:r>
            <a:r>
              <a:rPr lang="en-US" altLang="ja-JP" sz="2800" spc="330" dirty="0" err="1">
                <a:solidFill>
                  <a:srgbClr val="4D4B4B"/>
                </a:solidFill>
                <a:latin typeface="Source Han Sans JP"/>
                <a:ea typeface="Source Han Sans JP"/>
              </a:rPr>
              <a:t>顧客固有のID</a:t>
            </a:r>
            <a:r>
              <a:rPr lang="en-US" altLang="ja-JP" sz="2800" spc="330" dirty="0">
                <a:solidFill>
                  <a:srgbClr val="4D4B4B"/>
                </a:solidFill>
                <a:latin typeface="Source Han Sans JP"/>
                <a:ea typeface="Source Han Sans JP"/>
              </a:rPr>
              <a:t>)</a:t>
            </a:r>
            <a:r>
              <a:rPr lang="ja-JP" altLang="en-US" sz="2800" spc="330">
                <a:solidFill>
                  <a:srgbClr val="4D4B4B"/>
                </a:solidFill>
                <a:latin typeface="Source Han Sans JP"/>
                <a:ea typeface="Source Han Sans JP"/>
              </a:rPr>
              <a:t>の除外</a:t>
            </a:r>
            <a:endParaRPr lang="en-US" sz="2800" spc="330">
              <a:solidFill>
                <a:srgbClr val="000000"/>
              </a:solidFill>
              <a:latin typeface="Source Han Sans JP"/>
              <a:ea typeface="Source Han Sans JP"/>
            </a:endParaRPr>
          </a:p>
          <a:p>
            <a:pPr>
              <a:lnSpc>
                <a:spcPts val="3960"/>
              </a:lnSpc>
            </a:pPr>
            <a:r>
              <a:rPr lang="ja-JP" altLang="en-US" sz="2800" spc="330">
                <a:solidFill>
                  <a:srgbClr val="4D4B4B"/>
                </a:solidFill>
                <a:latin typeface="Source Han Sans JP"/>
                <a:ea typeface="Source Han Sans JP"/>
              </a:rPr>
              <a:t>・個人を識別するただの</a:t>
            </a:r>
            <a:r>
              <a:rPr lang="en-US" sz="2800" spc="330" dirty="0">
                <a:solidFill>
                  <a:srgbClr val="4D4B4B"/>
                </a:solidFill>
                <a:latin typeface="Source Han Sans JP"/>
                <a:ea typeface="Source Han Sans JP"/>
              </a:rPr>
              <a:t>ID</a:t>
            </a:r>
            <a:r>
              <a:rPr lang="ja-JP" altLang="en-US" sz="2800" spc="330">
                <a:solidFill>
                  <a:srgbClr val="4D4B4B"/>
                </a:solidFill>
                <a:latin typeface="Source Han Sans JP"/>
                <a:ea typeface="Source Han Sans JP"/>
              </a:rPr>
              <a:t>のため、モデル作成には必要ないと判断し除外した。</a:t>
            </a:r>
            <a:endParaRPr lang="en-US" altLang="ja-JP">
              <a:solidFill>
                <a:srgbClr val="000000"/>
              </a:solidFill>
              <a:latin typeface="Calibri"/>
              <a:ea typeface="Calibri"/>
              <a:cs typeface="Calibri"/>
            </a:endParaRPr>
          </a:p>
          <a:p>
            <a:pPr marL="514350" indent="-514350">
              <a:lnSpc>
                <a:spcPts val="3960"/>
              </a:lnSpc>
              <a:buAutoNum type="arabicPeriod"/>
            </a:pPr>
            <a:endParaRPr lang="ja-JP" altLang="en-US" sz="2800" spc="330" dirty="0">
              <a:solidFill>
                <a:srgbClr val="4D4B4B"/>
              </a:solidFill>
              <a:latin typeface="Source Han Sans JP"/>
              <a:ea typeface="Source Han Sans JP"/>
            </a:endParaRPr>
          </a:p>
          <a:p>
            <a:pPr>
              <a:lnSpc>
                <a:spcPts val="3960"/>
              </a:lnSpc>
            </a:pPr>
            <a:r>
              <a:rPr lang="ja-JP" altLang="en-US" sz="2800" spc="330">
                <a:solidFill>
                  <a:srgbClr val="4D4B4B"/>
                </a:solidFill>
                <a:latin typeface="Source Han Sans JP"/>
                <a:ea typeface="Source Han Sans JP"/>
                <a:cs typeface="Source Han Sans JP"/>
                <a:sym typeface="Source Han Sans JP"/>
              </a:rPr>
              <a:t>3.カテゴリ特徴量のエンコーディング</a:t>
            </a:r>
            <a:endParaRPr lang="en-US" sz="2800" spc="330">
              <a:solidFill>
                <a:srgbClr val="4D4B4B"/>
              </a:solidFill>
              <a:latin typeface="Source Han Sans JP"/>
              <a:ea typeface="Source Han Sans JP"/>
              <a:cs typeface="Source Han Sans JP"/>
            </a:endParaRPr>
          </a:p>
          <a:p>
            <a:pPr>
              <a:lnSpc>
                <a:spcPts val="3960"/>
              </a:lnSpc>
            </a:pPr>
            <a:r>
              <a:rPr lang="en-US" sz="2800" spc="330" dirty="0">
                <a:solidFill>
                  <a:srgbClr val="4D4B4B"/>
                </a:solidFill>
                <a:latin typeface="Source Han Sans JP"/>
                <a:ea typeface="Source Han Sans JP"/>
                <a:cs typeface="Source Han Sans JP"/>
                <a:sym typeface="Source Han Sans JP"/>
              </a:rPr>
              <a:t>・</a:t>
            </a:r>
            <a:r>
              <a:rPr lang="ja-JP" altLang="en-US" sz="2800" spc="330">
                <a:solidFill>
                  <a:srgbClr val="4D4B4B"/>
                </a:solidFill>
                <a:latin typeface="Source Han Sans JP"/>
                <a:ea typeface="Source Han Sans JP"/>
                <a:cs typeface="Source Han Sans JP"/>
                <a:sym typeface="Source Han Sans JP"/>
              </a:rPr>
              <a:t>カテゴリ特徴量はそのままでは機械学習アルゴリズムに適用ができないため、ラベルエンコーディングを実施し、</a:t>
            </a:r>
            <a:r>
              <a:rPr lang="en-US" altLang="ja-JP" sz="2800" spc="330" dirty="0">
                <a:solidFill>
                  <a:srgbClr val="4D4B4B"/>
                </a:solidFill>
                <a:latin typeface="Source Han Sans JP"/>
                <a:ea typeface="Source Han Sans JP"/>
                <a:cs typeface="Source Han Sans JP"/>
                <a:sym typeface="Source Han Sans JP"/>
              </a:rPr>
              <a:t>Yes</a:t>
            </a:r>
            <a:r>
              <a:rPr lang="ja-JP" altLang="en-US" sz="2800" spc="330">
                <a:solidFill>
                  <a:srgbClr val="4D4B4B"/>
                </a:solidFill>
                <a:latin typeface="Source Han Sans JP"/>
                <a:ea typeface="Source Han Sans JP"/>
                <a:cs typeface="Source Han Sans JP"/>
                <a:sym typeface="Source Han Sans JP"/>
              </a:rPr>
              <a:t>や</a:t>
            </a:r>
            <a:r>
              <a:rPr lang="en-US" altLang="ja-JP" sz="2800" spc="330" dirty="0">
                <a:solidFill>
                  <a:srgbClr val="4D4B4B"/>
                </a:solidFill>
                <a:latin typeface="Source Han Sans JP"/>
                <a:ea typeface="Source Han Sans JP"/>
                <a:cs typeface="Source Han Sans JP"/>
                <a:sym typeface="Source Han Sans JP"/>
              </a:rPr>
              <a:t>No</a:t>
            </a:r>
            <a:r>
              <a:rPr lang="ja-JP" altLang="en-US" sz="2800" spc="330">
                <a:solidFill>
                  <a:srgbClr val="4D4B4B"/>
                </a:solidFill>
                <a:latin typeface="Source Han Sans JP"/>
                <a:ea typeface="Source Han Sans JP"/>
                <a:cs typeface="Source Han Sans JP"/>
                <a:sym typeface="Source Han Sans JP"/>
              </a:rPr>
              <a:t>などのカテゴリ特徴量を</a:t>
            </a:r>
            <a:r>
              <a:rPr lang="en-US" altLang="ja-JP" sz="2800" spc="330" dirty="0">
                <a:solidFill>
                  <a:srgbClr val="4D4B4B"/>
                </a:solidFill>
                <a:latin typeface="Source Han Sans JP"/>
                <a:ea typeface="Source Han Sans JP"/>
                <a:cs typeface="Source Han Sans JP"/>
                <a:sym typeface="Source Han Sans JP"/>
              </a:rPr>
              <a:t>0</a:t>
            </a:r>
            <a:r>
              <a:rPr lang="ja-JP" altLang="en-US" sz="2800" spc="330">
                <a:solidFill>
                  <a:srgbClr val="4D4B4B"/>
                </a:solidFill>
                <a:latin typeface="Source Han Sans JP"/>
                <a:ea typeface="Source Han Sans JP"/>
                <a:cs typeface="Source Han Sans JP"/>
                <a:sym typeface="Source Han Sans JP"/>
              </a:rPr>
              <a:t>や</a:t>
            </a:r>
            <a:r>
              <a:rPr lang="en-US" altLang="ja-JP" sz="2800" spc="330" dirty="0">
                <a:solidFill>
                  <a:srgbClr val="4D4B4B"/>
                </a:solidFill>
                <a:latin typeface="Source Han Sans JP"/>
                <a:ea typeface="Source Han Sans JP"/>
                <a:cs typeface="Source Han Sans JP"/>
                <a:sym typeface="Source Han Sans JP"/>
              </a:rPr>
              <a:t>1</a:t>
            </a:r>
            <a:r>
              <a:rPr lang="ja-JP" altLang="en-US" sz="2800" spc="330">
                <a:solidFill>
                  <a:srgbClr val="4D4B4B"/>
                </a:solidFill>
                <a:latin typeface="Source Han Sans JP"/>
                <a:ea typeface="Source Han Sans JP"/>
                <a:cs typeface="Source Han Sans JP"/>
                <a:sym typeface="Source Han Sans JP"/>
              </a:rPr>
              <a:t>などの数値に変換した。</a:t>
            </a:r>
            <a:endParaRPr lang="en-US" altLang="ja-JP" sz="2800" spc="330" dirty="0">
              <a:solidFill>
                <a:srgbClr val="4D4B4B"/>
              </a:solidFill>
              <a:latin typeface="Source Han Sans JP"/>
              <a:ea typeface="Source Han Sans JP"/>
              <a:cs typeface="Source Han Sans JP"/>
            </a:endParaRPr>
          </a:p>
        </p:txBody>
      </p:sp>
      <p:sp>
        <p:nvSpPr>
          <p:cNvPr id="2" name="TextBox 12">
            <a:extLst>
              <a:ext uri="{FF2B5EF4-FFF2-40B4-BE49-F238E27FC236}">
                <a16:creationId xmlns:a16="http://schemas.microsoft.com/office/drawing/2014/main" id="{A88A91EF-3509-F805-2375-1692FD997EFE}"/>
              </a:ext>
            </a:extLst>
          </p:cNvPr>
          <p:cNvSpPr txBox="1"/>
          <p:nvPr/>
        </p:nvSpPr>
        <p:spPr>
          <a:xfrm>
            <a:off x="1698711" y="2012588"/>
            <a:ext cx="15401944" cy="562205"/>
          </a:xfrm>
          <a:prstGeom prst="rect">
            <a:avLst/>
          </a:prstGeom>
        </p:spPr>
        <p:txBody>
          <a:bodyPr wrap="square" lIns="0" tIns="0" rIns="0" bIns="0" rtlCol="0" anchor="t">
            <a:spAutoFit/>
          </a:bodyPr>
          <a:lstStyle/>
          <a:p>
            <a:pPr>
              <a:lnSpc>
                <a:spcPts val="4620"/>
              </a:lnSpc>
            </a:pPr>
            <a:r>
              <a:rPr lang="en-US" sz="3600" b="1" spc="495" dirty="0" err="1">
                <a:solidFill>
                  <a:srgbClr val="3C3333"/>
                </a:solidFill>
                <a:latin typeface="Source Han Sans JP Heavy"/>
                <a:ea typeface="Source Han Sans JP Heavy"/>
                <a:cs typeface="Source Han Sans JP Heavy"/>
                <a:sym typeface="Source Han Sans JP Heavy"/>
              </a:rPr>
              <a:t>データ前処理</a:t>
            </a:r>
            <a:endParaRPr lang="en-US" sz="3600" b="1" spc="495" dirty="0">
              <a:solidFill>
                <a:srgbClr val="3C3333"/>
              </a:solidFill>
              <a:latin typeface="Source Han Sans JP Heavy"/>
              <a:ea typeface="Source Han Sans JP Heavy"/>
              <a:cs typeface="Source Han Sans JP Heavy"/>
              <a:sym typeface="Source Han Sans JP Heavy"/>
            </a:endParaRPr>
          </a:p>
        </p:txBody>
      </p:sp>
    </p:spTree>
    <p:extLst>
      <p:ext uri="{BB962C8B-B14F-4D97-AF65-F5344CB8AC3E}">
        <p14:creationId xmlns:p14="http://schemas.microsoft.com/office/powerpoint/2010/main" val="7158769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25C258-9085-0AA0-6674-89FCBE044E79}"/>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DA62FCC0-BE6A-42C4-E976-B871D49504AD}"/>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6332CDA5-B3AA-4B42-38EB-43060431F4DB}"/>
              </a:ext>
            </a:extLst>
          </p:cNvPr>
          <p:cNvSpPr txBox="1"/>
          <p:nvPr/>
        </p:nvSpPr>
        <p:spPr>
          <a:xfrm>
            <a:off x="1679661" y="515940"/>
            <a:ext cx="9400993" cy="839653"/>
          </a:xfrm>
          <a:prstGeom prst="rect">
            <a:avLst/>
          </a:prstGeom>
        </p:spPr>
        <p:txBody>
          <a:bodyPr lIns="0" tIns="0" rIns="0" bIns="0" rtlCol="0" anchor="t">
            <a:spAutoFit/>
          </a:bodyPr>
          <a:lstStyle/>
          <a:p>
            <a:pPr algn="l">
              <a:lnSpc>
                <a:spcPts val="7000"/>
              </a:lnSpc>
            </a:pPr>
            <a:r>
              <a:rPr lang="en-US" sz="5000" b="1" spc="750" dirty="0">
                <a:solidFill>
                  <a:srgbClr val="4D4B4B"/>
                </a:solidFill>
                <a:latin typeface="Source Han Sans JP Bold"/>
                <a:ea typeface="Source Han Sans JP Bold"/>
                <a:cs typeface="Source Han Sans JP Bold"/>
                <a:sym typeface="Source Han Sans JP Bold"/>
              </a:rPr>
              <a:t>分析タスク01</a:t>
            </a:r>
          </a:p>
        </p:txBody>
      </p:sp>
      <p:sp>
        <p:nvSpPr>
          <p:cNvPr id="9" name="TextBox 23">
            <a:extLst>
              <a:ext uri="{FF2B5EF4-FFF2-40B4-BE49-F238E27FC236}">
                <a16:creationId xmlns:a16="http://schemas.microsoft.com/office/drawing/2014/main" id="{6F8BF850-BD00-E6CA-C81E-C76B283437FC}"/>
              </a:ext>
            </a:extLst>
          </p:cNvPr>
          <p:cNvSpPr txBox="1"/>
          <p:nvPr/>
        </p:nvSpPr>
        <p:spPr>
          <a:xfrm>
            <a:off x="1641561" y="2605630"/>
            <a:ext cx="14970039" cy="7133043"/>
          </a:xfrm>
          <a:prstGeom prst="rect">
            <a:avLst/>
          </a:prstGeom>
        </p:spPr>
        <p:txBody>
          <a:bodyPr wrap="square" lIns="0" tIns="0" rIns="0" bIns="0" rtlCol="0" anchor="t">
            <a:spAutoFit/>
          </a:bodyPr>
          <a:lstStyle/>
          <a:p>
            <a:pPr>
              <a:lnSpc>
                <a:spcPts val="3960"/>
              </a:lnSpc>
            </a:pPr>
            <a:r>
              <a:rPr lang="en-US" altLang="ja-JP" sz="2400" spc="330" dirty="0">
                <a:solidFill>
                  <a:srgbClr val="4D4B4B"/>
                </a:solidFill>
                <a:latin typeface="Source Han Sans JP"/>
                <a:ea typeface="Source Han Sans JP"/>
              </a:rPr>
              <a:t>1.</a:t>
            </a:r>
            <a:r>
              <a:rPr lang="ja-JP" sz="2400" spc="330">
                <a:solidFill>
                  <a:srgbClr val="4D4B4B"/>
                </a:solidFill>
                <a:latin typeface="Source Han Sans JP"/>
                <a:ea typeface="Source Han Sans JP"/>
              </a:rPr>
              <a:t>特徴量の除外</a:t>
            </a:r>
            <a:endParaRPr lang="en-US" sz="2400" spc="330">
              <a:solidFill>
                <a:srgbClr val="000000"/>
              </a:solidFill>
              <a:latin typeface="Source Han Sans JP"/>
              <a:ea typeface="Source Han Sans JP"/>
            </a:endParaRPr>
          </a:p>
          <a:p>
            <a:pPr>
              <a:lnSpc>
                <a:spcPts val="3960"/>
              </a:lnSpc>
            </a:pPr>
            <a:r>
              <a:rPr lang="ja-JP" sz="2400" spc="330">
                <a:solidFill>
                  <a:srgbClr val="4D4B4B"/>
                </a:solidFill>
                <a:latin typeface="Source Han Sans JP"/>
                <a:ea typeface="Source Han Sans JP"/>
              </a:rPr>
              <a:t>・</a:t>
            </a:r>
            <a:r>
              <a:rPr lang="en-US" sz="2400" spc="330" dirty="0">
                <a:solidFill>
                  <a:srgbClr val="4D4B4B"/>
                </a:solidFill>
                <a:latin typeface="Source Han Sans JP"/>
                <a:ea typeface="Source Han Sans JP"/>
              </a:rPr>
              <a:t>Churn(</a:t>
            </a:r>
            <a:r>
              <a:rPr lang="ja-JP" sz="2400" spc="330">
                <a:solidFill>
                  <a:srgbClr val="4D4B4B"/>
                </a:solidFill>
                <a:latin typeface="Source Han Sans JP"/>
                <a:ea typeface="Source Han Sans JP"/>
              </a:rPr>
              <a:t>解約</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に対する各特徴量の相関分析を行い</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図表</a:t>
            </a:r>
            <a:r>
              <a:rPr lang="en-US" sz="2400" spc="330" dirty="0">
                <a:solidFill>
                  <a:srgbClr val="4D4B4B"/>
                </a:solidFill>
                <a:latin typeface="Source Han Sans JP"/>
                <a:ea typeface="Source Han Sans JP"/>
              </a:rPr>
              <a:t>3)</a:t>
            </a:r>
            <a:r>
              <a:rPr lang="ja-JP" sz="2400" spc="330">
                <a:solidFill>
                  <a:srgbClr val="4D4B4B"/>
                </a:solidFill>
                <a:latin typeface="Source Han Sans JP"/>
                <a:ea typeface="Source Han Sans JP"/>
              </a:rPr>
              <a:t>、相関を示さなかった特徴量の</a:t>
            </a:r>
            <a:r>
              <a:rPr lang="en-US" sz="2400" spc="330" dirty="0" err="1">
                <a:solidFill>
                  <a:srgbClr val="4D4B4B"/>
                </a:solidFill>
                <a:latin typeface="Source Han Sans JP"/>
                <a:ea typeface="Source Han Sans JP"/>
              </a:rPr>
              <a:t>Multiplelines</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複数回線の有無</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a:t>
            </a:r>
            <a:r>
              <a:rPr lang="en-US" sz="2400" spc="330" dirty="0" err="1">
                <a:solidFill>
                  <a:srgbClr val="4D4B4B"/>
                </a:solidFill>
                <a:latin typeface="Source Han Sans JP"/>
                <a:ea typeface="Source Han Sans JP"/>
              </a:rPr>
              <a:t>PhoneService</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電話サービスの有無</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a:t>
            </a:r>
            <a:r>
              <a:rPr lang="en-US" sz="2400" spc="330" dirty="0">
                <a:solidFill>
                  <a:srgbClr val="4D4B4B"/>
                </a:solidFill>
                <a:latin typeface="Source Han Sans JP"/>
                <a:ea typeface="Source Han Sans JP"/>
              </a:rPr>
              <a:t>gender(</a:t>
            </a:r>
            <a:r>
              <a:rPr lang="ja-JP" sz="2400" spc="330">
                <a:solidFill>
                  <a:srgbClr val="4D4B4B"/>
                </a:solidFill>
                <a:latin typeface="Source Han Sans JP"/>
                <a:ea typeface="Source Han Sans JP"/>
              </a:rPr>
              <a:t>性別</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a:t>
            </a:r>
            <a:r>
              <a:rPr lang="en-US" sz="2400" spc="330" dirty="0" err="1">
                <a:solidFill>
                  <a:srgbClr val="4D4B4B"/>
                </a:solidFill>
                <a:latin typeface="Source Han Sans JP"/>
                <a:ea typeface="Source Han Sans JP"/>
              </a:rPr>
              <a:t>StreamingTV</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ストリーミング</a:t>
            </a:r>
            <a:r>
              <a:rPr lang="en-US" sz="2400" spc="330" dirty="0">
                <a:solidFill>
                  <a:srgbClr val="4D4B4B"/>
                </a:solidFill>
                <a:latin typeface="Source Han Sans JP"/>
                <a:ea typeface="Source Han Sans JP"/>
              </a:rPr>
              <a:t>TV</a:t>
            </a:r>
            <a:r>
              <a:rPr lang="ja-JP" sz="2400" spc="330">
                <a:solidFill>
                  <a:srgbClr val="4D4B4B"/>
                </a:solidFill>
                <a:latin typeface="Source Han Sans JP"/>
                <a:ea typeface="Source Han Sans JP"/>
              </a:rPr>
              <a:t>サービスの有無</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a:t>
            </a:r>
            <a:r>
              <a:rPr lang="en-US" sz="2400" spc="330" dirty="0" err="1">
                <a:solidFill>
                  <a:srgbClr val="4D4B4B"/>
                </a:solidFill>
                <a:latin typeface="Source Han Sans JP"/>
                <a:ea typeface="Source Han Sans JP"/>
              </a:rPr>
              <a:t>StreamingMovies</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ストリーミング映画サービスの有無</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a:t>
            </a:r>
            <a:r>
              <a:rPr lang="en-US" sz="2400" spc="330" dirty="0" err="1">
                <a:solidFill>
                  <a:srgbClr val="4D4B4B"/>
                </a:solidFill>
                <a:latin typeface="Source Han Sans JP"/>
                <a:ea typeface="Source Han Sans JP"/>
              </a:rPr>
              <a:t>InternetService</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インターネット・サービス・プロバイダー</a:t>
            </a:r>
            <a:r>
              <a:rPr lang="en-US" sz="2400" spc="330" dirty="0">
                <a:solidFill>
                  <a:srgbClr val="4D4B4B"/>
                </a:solidFill>
                <a:latin typeface="Source Han Sans JP"/>
                <a:ea typeface="Source Han Sans JP"/>
              </a:rPr>
              <a:t>)</a:t>
            </a:r>
            <a:r>
              <a:rPr lang="ja-JP" sz="2400" spc="330">
                <a:solidFill>
                  <a:srgbClr val="4D4B4B"/>
                </a:solidFill>
                <a:latin typeface="Source Han Sans JP"/>
                <a:ea typeface="Source Han Sans JP"/>
              </a:rPr>
              <a:t>を除外した。</a:t>
            </a:r>
            <a:endParaRPr lang="en-US"/>
          </a:p>
          <a:p>
            <a:pPr>
              <a:lnSpc>
                <a:spcPts val="3960"/>
              </a:lnSpc>
            </a:pPr>
            <a:endParaRPr lang="ja-JP" altLang="en-US" sz="2400" spc="330" dirty="0">
              <a:solidFill>
                <a:srgbClr val="4D4B4B"/>
              </a:solidFill>
              <a:latin typeface="Source Han Sans JP"/>
              <a:ea typeface="Source Han Sans JP"/>
              <a:cs typeface="Source Han Sans JP"/>
              <a:sym typeface="Source Han Sans JP"/>
            </a:endParaRPr>
          </a:p>
          <a:p>
            <a:pPr>
              <a:lnSpc>
                <a:spcPts val="3960"/>
              </a:lnSpc>
            </a:pPr>
            <a:r>
              <a:rPr lang="en-US" altLang="ja-JP" sz="2400" spc="330" dirty="0">
                <a:solidFill>
                  <a:srgbClr val="4D4B4B"/>
                </a:solidFill>
                <a:latin typeface="Meiryo UI"/>
                <a:ea typeface="Meiryo UI"/>
              </a:rPr>
              <a:t>2.</a:t>
            </a:r>
            <a:r>
              <a:rPr lang="ja-JP" altLang="en-US" sz="2400" spc="330">
                <a:solidFill>
                  <a:srgbClr val="4D4B4B"/>
                </a:solidFill>
                <a:latin typeface="Meiryo UI"/>
                <a:ea typeface="Meiryo UI"/>
              </a:rPr>
              <a:t>不均衡データへの対応</a:t>
            </a:r>
            <a:endParaRPr lang="en-US" altLang="ja-JP" sz="2400" spc="330">
              <a:solidFill>
                <a:srgbClr val="4D4B4B"/>
              </a:solidFill>
              <a:latin typeface="Meiryo UI"/>
              <a:ea typeface="Meiryo UI"/>
            </a:endParaRPr>
          </a:p>
          <a:p>
            <a:pPr>
              <a:lnSpc>
                <a:spcPts val="3960"/>
              </a:lnSpc>
            </a:pPr>
            <a:r>
              <a:rPr lang="ja-JP" altLang="en-US" sz="2400" spc="330">
                <a:solidFill>
                  <a:srgbClr val="4D4B4B"/>
                </a:solidFill>
                <a:latin typeface="Meiryo UI"/>
                <a:ea typeface="Meiryo UI"/>
              </a:rPr>
              <a:t>・解約者</a:t>
            </a:r>
            <a:r>
              <a:rPr lang="en-US" altLang="ja-JP" sz="2400" spc="330" dirty="0">
                <a:solidFill>
                  <a:srgbClr val="4D4B4B"/>
                </a:solidFill>
                <a:latin typeface="Meiryo UI"/>
                <a:ea typeface="Meiryo UI"/>
              </a:rPr>
              <a:t>(</a:t>
            </a:r>
            <a:r>
              <a:rPr lang="ja-JP" altLang="en-US" sz="2400" spc="330">
                <a:solidFill>
                  <a:srgbClr val="4D4B4B"/>
                </a:solidFill>
                <a:latin typeface="Meiryo UI"/>
                <a:ea typeface="Meiryo UI"/>
              </a:rPr>
              <a:t>約</a:t>
            </a:r>
            <a:r>
              <a:rPr lang="en-US" altLang="ja-JP" sz="2400" spc="330" dirty="0">
                <a:solidFill>
                  <a:srgbClr val="4D4B4B"/>
                </a:solidFill>
                <a:latin typeface="Meiryo UI"/>
                <a:ea typeface="Meiryo UI"/>
              </a:rPr>
              <a:t>0.27)</a:t>
            </a:r>
            <a:r>
              <a:rPr lang="ja-JP" altLang="en-US" sz="2400" spc="330">
                <a:solidFill>
                  <a:srgbClr val="4D4B4B"/>
                </a:solidFill>
                <a:latin typeface="Meiryo UI"/>
                <a:ea typeface="Meiryo UI"/>
              </a:rPr>
              <a:t>と非解約者</a:t>
            </a:r>
            <a:r>
              <a:rPr lang="en-US" altLang="ja-JP" sz="2400" spc="330" dirty="0">
                <a:solidFill>
                  <a:srgbClr val="4D4B4B"/>
                </a:solidFill>
                <a:latin typeface="Meiryo UI"/>
                <a:ea typeface="Meiryo UI"/>
              </a:rPr>
              <a:t>(</a:t>
            </a:r>
            <a:r>
              <a:rPr lang="ja-JP" altLang="en-US" sz="2400" spc="330">
                <a:solidFill>
                  <a:srgbClr val="4D4B4B"/>
                </a:solidFill>
                <a:latin typeface="Meiryo UI"/>
                <a:ea typeface="Meiryo UI"/>
              </a:rPr>
              <a:t>約</a:t>
            </a:r>
            <a:r>
              <a:rPr lang="en-US" altLang="ja-JP" sz="2400" spc="330" dirty="0">
                <a:solidFill>
                  <a:srgbClr val="4D4B4B"/>
                </a:solidFill>
                <a:latin typeface="Meiryo UI"/>
                <a:ea typeface="Meiryo UI"/>
              </a:rPr>
              <a:t>0.73)</a:t>
            </a:r>
            <a:r>
              <a:rPr lang="ja-JP" altLang="en-US" sz="2400" spc="330">
                <a:solidFill>
                  <a:srgbClr val="4D4B4B"/>
                </a:solidFill>
                <a:latin typeface="Meiryo UI"/>
                <a:ea typeface="Meiryo UI"/>
              </a:rPr>
              <a:t>の比率がアンバランスであった。データのバランスを確保するために、</a:t>
            </a:r>
            <a:r>
              <a:rPr lang="en-US" altLang="ja-JP" sz="2400" spc="330" dirty="0" err="1">
                <a:solidFill>
                  <a:srgbClr val="4D4B4B"/>
                </a:solidFill>
                <a:latin typeface="Meiryo UI"/>
                <a:ea typeface="Meiryo UI"/>
              </a:rPr>
              <a:t>SMOTEを使用し</a:t>
            </a:r>
            <a:r>
              <a:rPr lang="ja-JP" altLang="en-US" sz="2400" spc="330">
                <a:solidFill>
                  <a:srgbClr val="4D4B4B"/>
                </a:solidFill>
                <a:latin typeface="Meiryo UI"/>
                <a:ea typeface="Meiryo UI"/>
              </a:rPr>
              <a:t>均衡データを作成した。評価に影響が出ないようにするため、学習データのみ解約者データを増やし調整した。</a:t>
            </a:r>
            <a:endParaRPr lang="ja-JP"/>
          </a:p>
          <a:p>
            <a:pPr>
              <a:lnSpc>
                <a:spcPts val="3960"/>
              </a:lnSpc>
            </a:pPr>
            <a:endParaRPr lang="en-US" sz="2400" spc="330" dirty="0">
              <a:solidFill>
                <a:srgbClr val="4D4B4B"/>
              </a:solidFill>
              <a:latin typeface="Meiryo UI"/>
              <a:ea typeface="Meiryo UI"/>
              <a:cs typeface="Source Han Sans JP"/>
              <a:sym typeface="Source Han Sans JP"/>
            </a:endParaRPr>
          </a:p>
          <a:p>
            <a:pPr algn="l">
              <a:lnSpc>
                <a:spcPts val="3960"/>
              </a:lnSpc>
            </a:pPr>
            <a:r>
              <a:rPr lang="en-US" sz="2400" spc="330" dirty="0">
                <a:solidFill>
                  <a:srgbClr val="4D4B4B"/>
                </a:solidFill>
                <a:latin typeface="Source Han Sans JP"/>
                <a:ea typeface="Source Han Sans JP"/>
                <a:cs typeface="Source Han Sans JP"/>
                <a:sym typeface="Source Han Sans JP"/>
              </a:rPr>
              <a:t>3.特徴量スケーリング</a:t>
            </a:r>
            <a:endParaRPr lang="en-US" dirty="0"/>
          </a:p>
          <a:p>
            <a:pPr algn="l">
              <a:lnSpc>
                <a:spcPts val="3960"/>
              </a:lnSpc>
            </a:pPr>
            <a:r>
              <a:rPr lang="en-US" sz="2400" spc="330" dirty="0">
                <a:solidFill>
                  <a:srgbClr val="4D4B4B"/>
                </a:solidFill>
                <a:latin typeface="Source Han Sans JP"/>
                <a:ea typeface="Source Han Sans JP"/>
                <a:cs typeface="Source Han Sans JP"/>
                <a:sym typeface="Source Han Sans JP"/>
              </a:rPr>
              <a:t>・</a:t>
            </a:r>
            <a:r>
              <a:rPr lang="ja-JP" altLang="en-US" sz="2400" spc="330">
                <a:solidFill>
                  <a:srgbClr val="4D4B4B"/>
                </a:solidFill>
                <a:latin typeface="Source Han Sans JP"/>
                <a:ea typeface="Source Han Sans JP"/>
                <a:cs typeface="Source Han Sans JP"/>
                <a:sym typeface="Source Han Sans JP"/>
              </a:rPr>
              <a:t>数値特徴量に正規化を実施した</a:t>
            </a:r>
            <a:r>
              <a:rPr lang="en-US" sz="2400" spc="330" dirty="0">
                <a:solidFill>
                  <a:srgbClr val="4D4B4B"/>
                </a:solidFill>
                <a:latin typeface="Source Han Sans JP"/>
                <a:ea typeface="Source Han Sans JP"/>
                <a:cs typeface="Source Han Sans JP"/>
                <a:sym typeface="Source Han Sans JP"/>
              </a:rPr>
              <a:t>。</a:t>
            </a:r>
            <a:r>
              <a:rPr lang="en-US" sz="2400" spc="330" dirty="0" err="1">
                <a:solidFill>
                  <a:srgbClr val="4D4B4B"/>
                </a:solidFill>
                <a:latin typeface="Source Han Sans JP"/>
                <a:ea typeface="Source Han Sans JP"/>
                <a:cs typeface="Source Han Sans JP"/>
                <a:sym typeface="Source Han Sans JP"/>
              </a:rPr>
              <a:t>異なる単位のデータを小さな共通レンジに落とし込むことで単位の違いの影響を避けるようにした</a:t>
            </a:r>
            <a:r>
              <a:rPr lang="en-US" sz="2400" spc="330" dirty="0">
                <a:solidFill>
                  <a:srgbClr val="4D4B4B"/>
                </a:solidFill>
                <a:latin typeface="Source Han Sans JP"/>
                <a:ea typeface="Source Han Sans JP"/>
                <a:cs typeface="Source Han Sans JP"/>
                <a:sym typeface="Source Han Sans JP"/>
              </a:rPr>
              <a:t>。</a:t>
            </a:r>
            <a:endParaRPr lang="en-US" sz="2400" spc="330" dirty="0">
              <a:solidFill>
                <a:srgbClr val="4D4B4B"/>
              </a:solidFill>
              <a:latin typeface="Source Han Sans JP"/>
              <a:ea typeface="Source Han Sans JP"/>
              <a:cs typeface="Source Han Sans JP"/>
            </a:endParaRPr>
          </a:p>
        </p:txBody>
      </p:sp>
      <p:sp>
        <p:nvSpPr>
          <p:cNvPr id="2" name="TextBox 12">
            <a:extLst>
              <a:ext uri="{FF2B5EF4-FFF2-40B4-BE49-F238E27FC236}">
                <a16:creationId xmlns:a16="http://schemas.microsoft.com/office/drawing/2014/main" id="{22A6449F-66B2-B203-6AEF-FF551E113CC1}"/>
              </a:ext>
            </a:extLst>
          </p:cNvPr>
          <p:cNvSpPr txBox="1"/>
          <p:nvPr/>
        </p:nvSpPr>
        <p:spPr>
          <a:xfrm>
            <a:off x="1603461" y="1699509"/>
            <a:ext cx="15401944" cy="562205"/>
          </a:xfrm>
          <a:prstGeom prst="rect">
            <a:avLst/>
          </a:prstGeom>
        </p:spPr>
        <p:txBody>
          <a:bodyPr wrap="square" lIns="0" tIns="0" rIns="0" bIns="0" rtlCol="0" anchor="t">
            <a:spAutoFit/>
          </a:bodyPr>
          <a:lstStyle/>
          <a:p>
            <a:pPr>
              <a:lnSpc>
                <a:spcPts val="4620"/>
              </a:lnSpc>
            </a:pPr>
            <a:r>
              <a:rPr lang="ja-JP" altLang="en-US" sz="3600" b="1" spc="495">
                <a:solidFill>
                  <a:srgbClr val="3C3333"/>
                </a:solidFill>
                <a:latin typeface="Source Han Sans JP Heavy"/>
                <a:ea typeface="Source Han Sans JP Heavy"/>
                <a:cs typeface="Source Han Sans JP Heavy"/>
                <a:sym typeface="Source Han Sans JP Heavy"/>
              </a:rPr>
              <a:t>特徴量エンジニアリングと不均衡データへの対応</a:t>
            </a:r>
            <a:endParaRPr lang="en-US" sz="3600" b="1" spc="495" dirty="0">
              <a:solidFill>
                <a:srgbClr val="3C3333"/>
              </a:solidFill>
              <a:latin typeface="Source Han Sans JP Heavy"/>
              <a:ea typeface="Source Han Sans JP Heavy"/>
              <a:cs typeface="Source Han Sans JP Heavy"/>
              <a:sym typeface="Source Han Sans JP Heavy"/>
            </a:endParaRPr>
          </a:p>
        </p:txBody>
      </p:sp>
    </p:spTree>
    <p:extLst>
      <p:ext uri="{BB962C8B-B14F-4D97-AF65-F5344CB8AC3E}">
        <p14:creationId xmlns:p14="http://schemas.microsoft.com/office/powerpoint/2010/main" val="9024206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D1AB3B-86AC-0606-5746-7F55757F7BDB}"/>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05154B55-DF1A-200D-ACA0-E8927C6CCD86}"/>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11E7104C-2EA2-DD5F-D9F0-C8C46B61450F}"/>
              </a:ext>
            </a:extLst>
          </p:cNvPr>
          <p:cNvSpPr txBox="1"/>
          <p:nvPr/>
        </p:nvSpPr>
        <p:spPr>
          <a:xfrm>
            <a:off x="1679661" y="515940"/>
            <a:ext cx="9400993" cy="839653"/>
          </a:xfrm>
          <a:prstGeom prst="rect">
            <a:avLst/>
          </a:prstGeom>
        </p:spPr>
        <p:txBody>
          <a:bodyPr lIns="0" tIns="0" rIns="0" bIns="0" rtlCol="0" anchor="t">
            <a:spAutoFit/>
          </a:bodyPr>
          <a:lstStyle/>
          <a:p>
            <a:pPr algn="l">
              <a:lnSpc>
                <a:spcPts val="7000"/>
              </a:lnSpc>
            </a:pPr>
            <a:r>
              <a:rPr lang="en-US" sz="5000" b="1" spc="750" dirty="0">
                <a:solidFill>
                  <a:srgbClr val="4D4B4B"/>
                </a:solidFill>
                <a:latin typeface="Source Han Sans JP Bold"/>
                <a:ea typeface="Source Han Sans JP Bold"/>
                <a:cs typeface="Source Han Sans JP Bold"/>
                <a:sym typeface="Source Han Sans JP Bold"/>
              </a:rPr>
              <a:t>分析タスク01</a:t>
            </a:r>
          </a:p>
        </p:txBody>
      </p:sp>
      <p:sp>
        <p:nvSpPr>
          <p:cNvPr id="9" name="TextBox 23">
            <a:extLst>
              <a:ext uri="{FF2B5EF4-FFF2-40B4-BE49-F238E27FC236}">
                <a16:creationId xmlns:a16="http://schemas.microsoft.com/office/drawing/2014/main" id="{91283208-2E71-DDA0-5D3E-B8575757D010}"/>
              </a:ext>
            </a:extLst>
          </p:cNvPr>
          <p:cNvSpPr txBox="1"/>
          <p:nvPr/>
        </p:nvSpPr>
        <p:spPr>
          <a:xfrm>
            <a:off x="1682176" y="3086100"/>
            <a:ext cx="15021385" cy="6620082"/>
          </a:xfrm>
          <a:prstGeom prst="rect">
            <a:avLst/>
          </a:prstGeom>
        </p:spPr>
        <p:txBody>
          <a:bodyPr wrap="square" lIns="0" tIns="0" rIns="0" bIns="0" rtlCol="0" anchor="t">
            <a:spAutoFit/>
          </a:bodyPr>
          <a:lstStyle/>
          <a:p>
            <a:pPr algn="l">
              <a:lnSpc>
                <a:spcPts val="3960"/>
              </a:lnSpc>
            </a:pPr>
            <a:r>
              <a:rPr lang="ja-JP" altLang="en-US" sz="2400" spc="330">
                <a:solidFill>
                  <a:srgbClr val="4D4B4B"/>
                </a:solidFill>
                <a:latin typeface="Source Han Sans JP"/>
                <a:ea typeface="Source Han Sans JP"/>
                <a:cs typeface="Source Han Sans JP"/>
                <a:sym typeface="Source Han Sans JP"/>
              </a:rPr>
              <a:t>1.汎化性能の評価</a:t>
            </a:r>
            <a:endParaRPr lang="en-US" altLang="ja-JP" sz="2400" spc="330" dirty="0">
              <a:solidFill>
                <a:srgbClr val="4D4B4B"/>
              </a:solidFill>
              <a:latin typeface="Source Han Sans JP"/>
              <a:ea typeface="Source Han Sans JP"/>
              <a:cs typeface="Source Han Sans JP"/>
            </a:endParaRPr>
          </a:p>
          <a:p>
            <a:pPr algn="l">
              <a:lnSpc>
                <a:spcPts val="3960"/>
              </a:lnSpc>
            </a:pPr>
            <a:r>
              <a:rPr lang="ja-JP" altLang="en-US" sz="2400" spc="330">
                <a:solidFill>
                  <a:srgbClr val="4D4B4B"/>
                </a:solidFill>
                <a:latin typeface="Source Han Sans JP"/>
                <a:ea typeface="Source Han Sans JP"/>
                <a:cs typeface="Source Han Sans JP"/>
                <a:sym typeface="Source Han Sans JP"/>
              </a:rPr>
              <a:t>・過学習を防ぐために交差検証を実施した。手法はK-分割交差検証を採用した。データセットを</a:t>
            </a:r>
            <a:r>
              <a:rPr lang="en-US" altLang="ja-JP" sz="2400" spc="330" dirty="0">
                <a:solidFill>
                  <a:srgbClr val="4D4B4B"/>
                </a:solidFill>
                <a:latin typeface="Source Han Sans JP"/>
                <a:ea typeface="Source Han Sans JP"/>
                <a:cs typeface="Source Han Sans JP"/>
                <a:sym typeface="Source Han Sans JP"/>
              </a:rPr>
              <a:t>5</a:t>
            </a:r>
            <a:r>
              <a:rPr lang="ja-JP" altLang="en-US" sz="2400" spc="330">
                <a:solidFill>
                  <a:srgbClr val="4D4B4B"/>
                </a:solidFill>
                <a:latin typeface="Source Han Sans JP"/>
                <a:ea typeface="Source Han Sans JP"/>
                <a:cs typeface="Source Han Sans JP"/>
                <a:sym typeface="Source Han Sans JP"/>
              </a:rPr>
              <a:t>つに分類し、モデルの学習と評価を5回行い、得られた5回の評価値の平均をとった値を最終的なモデルのスコアとした。より頑健な汎化精度の評価方法である。</a:t>
            </a:r>
            <a:endParaRPr lang="en-US" altLang="ja-JP" sz="2400" spc="330" dirty="0">
              <a:solidFill>
                <a:srgbClr val="4D4B4B"/>
              </a:solidFill>
              <a:latin typeface="Source Han Sans JP"/>
              <a:ea typeface="Source Han Sans JP"/>
              <a:cs typeface="Source Han Sans JP"/>
              <a:sym typeface="Source Han Sans JP"/>
            </a:endParaRPr>
          </a:p>
          <a:p>
            <a:pPr algn="l">
              <a:lnSpc>
                <a:spcPts val="3960"/>
              </a:lnSpc>
            </a:pPr>
            <a:endParaRPr lang="en-US" altLang="ja-JP" sz="2400" spc="330" dirty="0">
              <a:solidFill>
                <a:srgbClr val="4D4B4B"/>
              </a:solidFill>
              <a:latin typeface="Source Han Sans JP"/>
              <a:ea typeface="Source Han Sans JP"/>
              <a:cs typeface="Source Han Sans JP"/>
              <a:sym typeface="Source Han Sans JP"/>
            </a:endParaRPr>
          </a:p>
          <a:p>
            <a:pPr algn="l">
              <a:lnSpc>
                <a:spcPts val="3960"/>
              </a:lnSpc>
            </a:pPr>
            <a:r>
              <a:rPr lang="en-US" sz="2400" spc="330" dirty="0">
                <a:solidFill>
                  <a:srgbClr val="4D4B4B"/>
                </a:solidFill>
                <a:latin typeface="Source Han Sans JP"/>
                <a:ea typeface="Source Han Sans JP"/>
                <a:cs typeface="Source Han Sans JP"/>
                <a:sym typeface="Source Han Sans JP"/>
              </a:rPr>
              <a:t>2.ハイパーパラメータのチューニング</a:t>
            </a:r>
            <a:endParaRPr lang="en-US" sz="2400" spc="330" dirty="0">
              <a:solidFill>
                <a:srgbClr val="4D4B4B"/>
              </a:solidFill>
              <a:latin typeface="Source Han Sans JP"/>
              <a:ea typeface="Source Han Sans JP"/>
              <a:cs typeface="Source Han Sans JP"/>
            </a:endParaRPr>
          </a:p>
          <a:p>
            <a:pPr algn="l">
              <a:lnSpc>
                <a:spcPts val="3960"/>
              </a:lnSpc>
            </a:pPr>
            <a:r>
              <a:rPr lang="en-US" sz="2400" spc="330" dirty="0">
                <a:solidFill>
                  <a:srgbClr val="4D4B4B"/>
                </a:solidFill>
                <a:latin typeface="Source Han Sans JP"/>
                <a:ea typeface="Source Han Sans JP"/>
                <a:cs typeface="Source Han Sans JP"/>
                <a:sym typeface="Source Han Sans JP"/>
              </a:rPr>
              <a:t>・グリッドサーチを実施した。こちらもモデルの汎化性能を向上させる手法である。指定したパラメータの全ての組み合わせに対して学習を行い、最も良い精度を示したパラメータを採用するものである。</a:t>
            </a:r>
          </a:p>
          <a:p>
            <a:pPr>
              <a:lnSpc>
                <a:spcPts val="3960"/>
              </a:lnSpc>
            </a:pPr>
            <a:endParaRPr lang="en-US" sz="2400" spc="330" dirty="0">
              <a:solidFill>
                <a:srgbClr val="4D4B4B"/>
              </a:solidFill>
              <a:latin typeface="Source Han Sans JP"/>
              <a:ea typeface="Source Han Sans JP"/>
              <a:cs typeface="Source Han Sans JP"/>
            </a:endParaRPr>
          </a:p>
          <a:p>
            <a:pPr>
              <a:lnSpc>
                <a:spcPts val="3960"/>
              </a:lnSpc>
            </a:pPr>
            <a:r>
              <a:rPr lang="en-US" sz="2400" spc="330" dirty="0">
                <a:solidFill>
                  <a:srgbClr val="4D4B4B"/>
                </a:solidFill>
                <a:latin typeface="Source Han Sans JP"/>
                <a:ea typeface="Source Han Sans JP"/>
                <a:cs typeface="Source Han Sans JP"/>
              </a:rPr>
              <a:t>3.</a:t>
            </a:r>
            <a:r>
              <a:rPr lang="ja-JP" altLang="en-US" sz="2400" spc="330">
                <a:solidFill>
                  <a:srgbClr val="4D4B4B"/>
                </a:solidFill>
                <a:latin typeface="Source Han Sans JP"/>
                <a:ea typeface="Source Han Sans JP"/>
                <a:cs typeface="Source Han Sans JP"/>
              </a:rPr>
              <a:t>目標精度</a:t>
            </a:r>
          </a:p>
          <a:p>
            <a:pPr>
              <a:lnSpc>
                <a:spcPts val="3960"/>
              </a:lnSpc>
            </a:pPr>
            <a:r>
              <a:rPr lang="ja-JP" altLang="en-US" sz="2400" spc="330">
                <a:solidFill>
                  <a:srgbClr val="4D4B4B"/>
                </a:solidFill>
                <a:latin typeface="Source Han Sans JP"/>
                <a:ea typeface="Source Han Sans JP"/>
                <a:cs typeface="Source Han Sans JP"/>
              </a:rPr>
              <a:t>・評価指標である再現率(Recall)を上げるために、解約判定の閾値を下げて調整した結果、目標精度に達することができた。</a:t>
            </a:r>
            <a:endParaRPr lang="ja-JP" altLang="en-US" sz="2400" spc="330" dirty="0">
              <a:solidFill>
                <a:srgbClr val="4D4B4B"/>
              </a:solidFill>
              <a:latin typeface="Source Han Sans JP"/>
              <a:ea typeface="Source Han Sans JP"/>
              <a:cs typeface="Source Han Sans JP"/>
            </a:endParaRPr>
          </a:p>
        </p:txBody>
      </p:sp>
      <p:sp>
        <p:nvSpPr>
          <p:cNvPr id="2" name="TextBox 12">
            <a:extLst>
              <a:ext uri="{FF2B5EF4-FFF2-40B4-BE49-F238E27FC236}">
                <a16:creationId xmlns:a16="http://schemas.microsoft.com/office/drawing/2014/main" id="{5CEBA90D-12EA-FC63-8E9F-1F12C7CE340E}"/>
              </a:ext>
            </a:extLst>
          </p:cNvPr>
          <p:cNvSpPr txBox="1"/>
          <p:nvPr/>
        </p:nvSpPr>
        <p:spPr>
          <a:xfrm>
            <a:off x="1327090" y="1911959"/>
            <a:ext cx="15401944" cy="562205"/>
          </a:xfrm>
          <a:prstGeom prst="rect">
            <a:avLst/>
          </a:prstGeom>
        </p:spPr>
        <p:txBody>
          <a:bodyPr wrap="square" lIns="0" tIns="0" rIns="0" bIns="0" rtlCol="0" anchor="t">
            <a:spAutoFit/>
          </a:bodyPr>
          <a:lstStyle/>
          <a:p>
            <a:pPr>
              <a:lnSpc>
                <a:spcPts val="4620"/>
              </a:lnSpc>
            </a:pPr>
            <a:r>
              <a:rPr lang="en-US" sz="3600" b="1" spc="495" dirty="0" err="1">
                <a:solidFill>
                  <a:srgbClr val="3C3333"/>
                </a:solidFill>
                <a:latin typeface="Source Han Sans JP Heavy"/>
                <a:ea typeface="Source Han Sans JP Heavy"/>
                <a:cs typeface="Source Han Sans JP Heavy"/>
                <a:sym typeface="Source Han Sans JP Heavy"/>
              </a:rPr>
              <a:t>モデル学習・評価</a:t>
            </a:r>
            <a:endParaRPr lang="en-US" sz="3600" b="1" spc="495" dirty="0">
              <a:solidFill>
                <a:srgbClr val="3C3333"/>
              </a:solidFill>
              <a:latin typeface="Source Han Sans JP Heavy"/>
              <a:ea typeface="Source Han Sans JP Heavy"/>
              <a:cs typeface="Source Han Sans JP Heavy"/>
              <a:sym typeface="Source Han Sans JP Heavy"/>
            </a:endParaRPr>
          </a:p>
        </p:txBody>
      </p:sp>
    </p:spTree>
    <p:extLst>
      <p:ext uri="{BB962C8B-B14F-4D97-AF65-F5344CB8AC3E}">
        <p14:creationId xmlns:p14="http://schemas.microsoft.com/office/powerpoint/2010/main" val="30357254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F4032-FA1C-3206-2755-1782ECAE8810}"/>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BAC18EB0-E2B1-EBCD-05A8-86DF2412FFF3}"/>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AF0DEDC7-E4E3-82FC-22B1-5E682C795013}"/>
              </a:ext>
            </a:extLst>
          </p:cNvPr>
          <p:cNvSpPr txBox="1"/>
          <p:nvPr/>
        </p:nvSpPr>
        <p:spPr>
          <a:xfrm>
            <a:off x="1679661" y="515940"/>
            <a:ext cx="9400993" cy="839653"/>
          </a:xfrm>
          <a:prstGeom prst="rect">
            <a:avLst/>
          </a:prstGeom>
        </p:spPr>
        <p:txBody>
          <a:bodyPr lIns="0" tIns="0" rIns="0" bIns="0" rtlCol="0" anchor="t">
            <a:spAutoFit/>
          </a:bodyPr>
          <a:lstStyle/>
          <a:p>
            <a:pPr algn="l">
              <a:lnSpc>
                <a:spcPts val="7000"/>
              </a:lnSpc>
            </a:pPr>
            <a:r>
              <a:rPr lang="en-US" sz="5000" b="1" spc="750" dirty="0">
                <a:solidFill>
                  <a:srgbClr val="4D4B4B"/>
                </a:solidFill>
                <a:latin typeface="Source Han Sans JP Bold"/>
                <a:ea typeface="Source Han Sans JP Bold"/>
                <a:cs typeface="Source Han Sans JP Bold"/>
                <a:sym typeface="Source Han Sans JP Bold"/>
              </a:rPr>
              <a:t>分析タスク02</a:t>
            </a:r>
          </a:p>
        </p:txBody>
      </p:sp>
      <p:sp>
        <p:nvSpPr>
          <p:cNvPr id="9" name="TextBox 23">
            <a:extLst>
              <a:ext uri="{FF2B5EF4-FFF2-40B4-BE49-F238E27FC236}">
                <a16:creationId xmlns:a16="http://schemas.microsoft.com/office/drawing/2014/main" id="{26BCD187-A19A-F12B-9AE2-FE3CF3D1ECB9}"/>
              </a:ext>
            </a:extLst>
          </p:cNvPr>
          <p:cNvSpPr txBox="1"/>
          <p:nvPr/>
        </p:nvSpPr>
        <p:spPr>
          <a:xfrm>
            <a:off x="1321647" y="3030530"/>
            <a:ext cx="8016790" cy="6120458"/>
          </a:xfrm>
          <a:prstGeom prst="rect">
            <a:avLst/>
          </a:prstGeom>
        </p:spPr>
        <p:txBody>
          <a:bodyPr wrap="square" lIns="0" tIns="0" rIns="0" bIns="0" rtlCol="0" anchor="t">
            <a:spAutoFit/>
          </a:bodyPr>
          <a:lstStyle/>
          <a:p>
            <a:pPr algn="l">
              <a:lnSpc>
                <a:spcPts val="3960"/>
              </a:lnSpc>
            </a:pPr>
            <a:r>
              <a:rPr lang="ja-JP" altLang="en-US" sz="2800" spc="330">
                <a:solidFill>
                  <a:srgbClr val="4D4B4B"/>
                </a:solidFill>
                <a:latin typeface="Source Han Sans JP"/>
                <a:ea typeface="Source Han Sans JP"/>
                <a:cs typeface="Source Han Sans JP"/>
                <a:sym typeface="Source Han Sans JP"/>
              </a:rPr>
              <a:t>1.各特徴量の寄与度</a:t>
            </a:r>
            <a:endParaRPr lang="en-US" altLang="ja-JP" sz="2800" spc="330" dirty="0">
              <a:solidFill>
                <a:srgbClr val="4D4B4B"/>
              </a:solidFill>
              <a:latin typeface="Source Han Sans JP"/>
              <a:ea typeface="Source Han Sans JP"/>
              <a:cs typeface="Source Han Sans JP"/>
            </a:endParaRPr>
          </a:p>
          <a:p>
            <a:pPr>
              <a:lnSpc>
                <a:spcPts val="3960"/>
              </a:lnSpc>
            </a:pPr>
            <a:r>
              <a:rPr lang="en-US" sz="2800" spc="330" dirty="0">
                <a:solidFill>
                  <a:srgbClr val="4D4B4B"/>
                </a:solidFill>
                <a:latin typeface="Source Han Sans JP"/>
                <a:ea typeface="Source Han Sans JP"/>
                <a:cs typeface="Source Han Sans JP"/>
                <a:sym typeface="Source Han Sans JP"/>
              </a:rPr>
              <a:t>・</a:t>
            </a:r>
            <a:r>
              <a:rPr lang="en-US" sz="2800" spc="330" dirty="0" err="1">
                <a:solidFill>
                  <a:srgbClr val="4D4B4B"/>
                </a:solidFill>
                <a:latin typeface="Source Han Sans JP"/>
                <a:ea typeface="Source Han Sans JP"/>
                <a:cs typeface="Source Han Sans JP"/>
                <a:sym typeface="Source Han Sans JP"/>
              </a:rPr>
              <a:t>SHAPを使用した。</a:t>
            </a:r>
            <a:r>
              <a:rPr lang="en-US" sz="2800" spc="330" dirty="0" err="1">
                <a:solidFill>
                  <a:srgbClr val="4D4B4B"/>
                </a:solidFill>
                <a:latin typeface="Source Han Sans JP"/>
                <a:ea typeface="Source Han Sans JP"/>
                <a:cs typeface="+mn-lt"/>
                <a:sym typeface="Source Han Sans JP"/>
              </a:rPr>
              <a:t>SHAP</a:t>
            </a:r>
            <a:r>
              <a:rPr lang="ja-JP" altLang="en-US" sz="2800" spc="330">
                <a:solidFill>
                  <a:srgbClr val="4D4B4B"/>
                </a:solidFill>
                <a:latin typeface="Source Han Sans JP"/>
                <a:ea typeface="Source Han Sans JP"/>
                <a:cs typeface="+mn-lt"/>
                <a:sym typeface="Source Han Sans JP"/>
              </a:rPr>
              <a:t>は、既存の解釈手法を統一し、理論的に堅牢で直感的な説明を提供する手法である。モデルに依存せず、どの機械学習モデルにも適用可能で、一貫性のある特徴重要度を計算できるため採用した。</a:t>
            </a:r>
            <a:endParaRPr lang="en-US" altLang="ja-JP" sz="2800" spc="330" dirty="0">
              <a:solidFill>
                <a:srgbClr val="4D4B4B"/>
              </a:solidFill>
              <a:latin typeface="Source Han Sans JP"/>
              <a:ea typeface="Source Han Sans JP"/>
              <a:cs typeface="+mn-lt"/>
              <a:sym typeface="Source Han Sans JP"/>
            </a:endParaRPr>
          </a:p>
          <a:p>
            <a:pPr>
              <a:lnSpc>
                <a:spcPts val="3960"/>
              </a:lnSpc>
            </a:pPr>
            <a:endParaRPr lang="ja-JP" altLang="en-US" sz="2800" spc="330" dirty="0">
              <a:solidFill>
                <a:srgbClr val="4D4B4B"/>
              </a:solidFill>
              <a:latin typeface="Source Han Sans JP"/>
              <a:ea typeface="Source Han Sans JP"/>
              <a:cs typeface="Calibri"/>
              <a:sym typeface="Source Han Sans JP"/>
            </a:endParaRPr>
          </a:p>
          <a:p>
            <a:pPr algn="l">
              <a:lnSpc>
                <a:spcPts val="3960"/>
              </a:lnSpc>
            </a:pPr>
            <a:r>
              <a:rPr lang="en-US" sz="2800" spc="330" dirty="0">
                <a:solidFill>
                  <a:srgbClr val="4D4B4B"/>
                </a:solidFill>
                <a:latin typeface="Source Han Sans JP"/>
                <a:ea typeface="Source Han Sans JP"/>
                <a:cs typeface="Source Han Sans JP"/>
                <a:sym typeface="Source Han Sans JP"/>
              </a:rPr>
              <a:t>・学習データとテストデータの両方で特徴量の重要度を確認した。図表7がテストデータを使ったもので、図表8が学習データを使ったものである。</a:t>
            </a:r>
            <a:r>
              <a:rPr lang="ja-JP" altLang="en-US" sz="2800" spc="330">
                <a:solidFill>
                  <a:srgbClr val="4D4B4B"/>
                </a:solidFill>
                <a:latin typeface="Source Han Sans JP"/>
                <a:ea typeface="Source Han Sans JP"/>
                <a:cs typeface="Source Han Sans JP"/>
                <a:sym typeface="Source Han Sans JP"/>
              </a:rPr>
              <a:t>数か所特徴量の位置が入れ替わってはいるが、ほぼ同じ結果となった</a:t>
            </a:r>
            <a:r>
              <a:rPr lang="en-US" sz="2800" spc="330" dirty="0">
                <a:solidFill>
                  <a:srgbClr val="4D4B4B"/>
                </a:solidFill>
                <a:latin typeface="Source Han Sans JP"/>
                <a:ea typeface="Source Han Sans JP"/>
                <a:cs typeface="Source Han Sans JP"/>
                <a:sym typeface="Source Han Sans JP"/>
              </a:rPr>
              <a:t> 。</a:t>
            </a:r>
            <a:endParaRPr lang="en-US" sz="2800" spc="330" dirty="0">
              <a:solidFill>
                <a:srgbClr val="4D4B4B"/>
              </a:solidFill>
              <a:latin typeface="Source Han Sans JP"/>
              <a:ea typeface="Source Han Sans JP"/>
              <a:cs typeface="Source Han Sans JP"/>
            </a:endParaRPr>
          </a:p>
        </p:txBody>
      </p:sp>
      <p:sp>
        <p:nvSpPr>
          <p:cNvPr id="2" name="TextBox 12">
            <a:extLst>
              <a:ext uri="{FF2B5EF4-FFF2-40B4-BE49-F238E27FC236}">
                <a16:creationId xmlns:a16="http://schemas.microsoft.com/office/drawing/2014/main" id="{563C934F-03BB-79A1-D6F7-8E15E60A85FB}"/>
              </a:ext>
            </a:extLst>
          </p:cNvPr>
          <p:cNvSpPr txBox="1"/>
          <p:nvPr/>
        </p:nvSpPr>
        <p:spPr>
          <a:xfrm>
            <a:off x="1327090" y="1911959"/>
            <a:ext cx="15401944" cy="562205"/>
          </a:xfrm>
          <a:prstGeom prst="rect">
            <a:avLst/>
          </a:prstGeom>
        </p:spPr>
        <p:txBody>
          <a:bodyPr wrap="square" lIns="0" tIns="0" rIns="0" bIns="0" rtlCol="0" anchor="t">
            <a:spAutoFit/>
          </a:bodyPr>
          <a:lstStyle/>
          <a:p>
            <a:pPr>
              <a:lnSpc>
                <a:spcPts val="4620"/>
              </a:lnSpc>
            </a:pPr>
            <a:r>
              <a:rPr lang="en-US" sz="3600" b="1" spc="495" dirty="0" err="1">
                <a:solidFill>
                  <a:srgbClr val="3C3333"/>
                </a:solidFill>
                <a:latin typeface="Source Han Sans JP Heavy"/>
                <a:ea typeface="Source Han Sans JP Heavy"/>
                <a:cs typeface="Source Han Sans JP Heavy"/>
                <a:sym typeface="Source Han Sans JP Heavy"/>
              </a:rPr>
              <a:t>モデル解釈</a:t>
            </a:r>
            <a:endParaRPr lang="en-US" sz="3600" b="1" spc="495" dirty="0">
              <a:solidFill>
                <a:srgbClr val="3C3333"/>
              </a:solidFill>
              <a:latin typeface="Source Han Sans JP Heavy"/>
              <a:ea typeface="Source Han Sans JP Heavy"/>
              <a:cs typeface="Source Han Sans JP Heavy"/>
              <a:sym typeface="Source Han Sans JP Heavy"/>
            </a:endParaRPr>
          </a:p>
        </p:txBody>
      </p:sp>
      <p:sp>
        <p:nvSpPr>
          <p:cNvPr id="6" name="TextBox 12">
            <a:extLst>
              <a:ext uri="{FF2B5EF4-FFF2-40B4-BE49-F238E27FC236}">
                <a16:creationId xmlns:a16="http://schemas.microsoft.com/office/drawing/2014/main" id="{5A8D9467-E1CB-C8F2-511B-996B78347DFA}"/>
              </a:ext>
            </a:extLst>
          </p:cNvPr>
          <p:cNvSpPr txBox="1"/>
          <p:nvPr/>
        </p:nvSpPr>
        <p:spPr>
          <a:xfrm>
            <a:off x="10622522" y="2834204"/>
            <a:ext cx="5729756" cy="503792"/>
          </a:xfrm>
          <a:prstGeom prst="rect">
            <a:avLst/>
          </a:prstGeom>
        </p:spPr>
        <p:txBody>
          <a:bodyPr wrap="square" lIns="0" tIns="0" rIns="0" bIns="0" rtlCol="0" anchor="t">
            <a:spAutoFit/>
          </a:bodyPr>
          <a:lstStyle/>
          <a:p>
            <a:pPr algn="l">
              <a:lnSpc>
                <a:spcPts val="4200"/>
              </a:lnSpc>
            </a:pPr>
            <a:r>
              <a:rPr lang="en-US" sz="3000" spc="450" dirty="0">
                <a:solidFill>
                  <a:srgbClr val="4D4B4B"/>
                </a:solidFill>
                <a:latin typeface="Source Han Sans JP"/>
                <a:ea typeface="Source Han Sans JP"/>
                <a:cs typeface="Source Han Sans JP"/>
                <a:sym typeface="Source Han Sans JP"/>
              </a:rPr>
              <a:t>【図表8】各特徴量の寄与度</a:t>
            </a:r>
          </a:p>
        </p:txBody>
      </p:sp>
      <p:pic>
        <p:nvPicPr>
          <p:cNvPr id="8" name="図 7" descr="グラフ&#10;&#10;自動的に生成された説明">
            <a:extLst>
              <a:ext uri="{FF2B5EF4-FFF2-40B4-BE49-F238E27FC236}">
                <a16:creationId xmlns:a16="http://schemas.microsoft.com/office/drawing/2014/main" id="{A828B829-B01C-A78C-CFDE-10663BED67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77400" y="3619500"/>
            <a:ext cx="7620000" cy="4965700"/>
          </a:xfrm>
          <a:prstGeom prst="rect">
            <a:avLst/>
          </a:prstGeom>
        </p:spPr>
      </p:pic>
    </p:spTree>
    <p:extLst>
      <p:ext uri="{BB962C8B-B14F-4D97-AF65-F5344CB8AC3E}">
        <p14:creationId xmlns:p14="http://schemas.microsoft.com/office/powerpoint/2010/main" val="557853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4F4"/>
        </a:solidFill>
        <a:effectLst/>
      </p:bgPr>
    </p:bg>
    <p:spTree>
      <p:nvGrpSpPr>
        <p:cNvPr id="1" name=""/>
        <p:cNvGrpSpPr/>
        <p:nvPr/>
      </p:nvGrpSpPr>
      <p:grpSpPr>
        <a:xfrm>
          <a:off x="0" y="0"/>
          <a:ext cx="0" cy="0"/>
          <a:chOff x="0" y="0"/>
          <a:chExt cx="0" cy="0"/>
        </a:xfrm>
      </p:grpSpPr>
      <p:sp>
        <p:nvSpPr>
          <p:cNvPr id="2" name="Freeform 2"/>
          <p:cNvSpPr/>
          <p:nvPr/>
        </p:nvSpPr>
        <p:spPr>
          <a:xfrm>
            <a:off x="17259300" y="441326"/>
            <a:ext cx="615242" cy="454024"/>
          </a:xfrm>
          <a:custGeom>
            <a:avLst/>
            <a:gdLst/>
            <a:ahLst/>
            <a:cxnLst/>
            <a:rect l="l" t="t" r="r" b="b"/>
            <a:pathLst>
              <a:path w="615242" h="454024">
                <a:moveTo>
                  <a:pt x="0" y="0"/>
                </a:moveTo>
                <a:lnTo>
                  <a:pt x="615242" y="0"/>
                </a:lnTo>
                <a:lnTo>
                  <a:pt x="615242" y="454024"/>
                </a:lnTo>
                <a:lnTo>
                  <a:pt x="0" y="4540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4" name="TextBox 4"/>
          <p:cNvSpPr txBox="1"/>
          <p:nvPr/>
        </p:nvSpPr>
        <p:spPr>
          <a:xfrm>
            <a:off x="8040507" y="4277519"/>
            <a:ext cx="9142593" cy="1007520"/>
          </a:xfrm>
          <a:prstGeom prst="rect">
            <a:avLst/>
          </a:prstGeom>
        </p:spPr>
        <p:txBody>
          <a:bodyPr lIns="0" tIns="0" rIns="0" bIns="0" rtlCol="0" anchor="t">
            <a:spAutoFit/>
          </a:bodyPr>
          <a:lstStyle/>
          <a:p>
            <a:pPr algn="l">
              <a:lnSpc>
                <a:spcPts val="8399"/>
              </a:lnSpc>
            </a:pPr>
            <a:r>
              <a:rPr lang="en-US" sz="5999" b="1" spc="899" dirty="0" err="1">
                <a:solidFill>
                  <a:srgbClr val="4D4B4B"/>
                </a:solidFill>
                <a:latin typeface="Source Han Sans JP Bold"/>
                <a:ea typeface="Source Han Sans JP Bold"/>
                <a:cs typeface="Source Han Sans JP Bold"/>
                <a:sym typeface="Source Han Sans JP Bold"/>
              </a:rPr>
              <a:t>分析概要と目的</a:t>
            </a:r>
            <a:endParaRPr lang="en-US" sz="5999" b="1" spc="899" dirty="0">
              <a:solidFill>
                <a:srgbClr val="4D4B4B"/>
              </a:solidFill>
              <a:latin typeface="Source Han Sans JP Bold"/>
              <a:ea typeface="Source Han Sans JP Bold"/>
              <a:cs typeface="Source Han Sans JP Bold"/>
              <a:sym typeface="Source Han Sans JP Bold"/>
            </a:endParaRPr>
          </a:p>
        </p:txBody>
      </p:sp>
      <p:sp>
        <p:nvSpPr>
          <p:cNvPr id="5" name="TextBox 5"/>
          <p:cNvSpPr txBox="1"/>
          <p:nvPr/>
        </p:nvSpPr>
        <p:spPr>
          <a:xfrm>
            <a:off x="1106758" y="3405982"/>
            <a:ext cx="5283701" cy="2571750"/>
          </a:xfrm>
          <a:prstGeom prst="rect">
            <a:avLst/>
          </a:prstGeom>
        </p:spPr>
        <p:txBody>
          <a:bodyPr lIns="0" tIns="0" rIns="0" bIns="0" rtlCol="0" anchor="t">
            <a:spAutoFit/>
          </a:bodyPr>
          <a:lstStyle/>
          <a:p>
            <a:pPr algn="ctr">
              <a:lnSpc>
                <a:spcPts val="21000"/>
              </a:lnSpc>
            </a:pPr>
            <a:r>
              <a:rPr lang="en-US" sz="15000" b="1">
                <a:solidFill>
                  <a:srgbClr val="3C3333"/>
                </a:solidFill>
                <a:latin typeface="Source Han Sans JP Heavy"/>
                <a:ea typeface="Source Han Sans JP Heavy"/>
                <a:cs typeface="Source Han Sans JP Heavy"/>
                <a:sym typeface="Source Han Sans JP Heavy"/>
              </a:rPr>
              <a:t>01</a:t>
            </a:r>
          </a:p>
        </p:txBody>
      </p:sp>
      <p:sp>
        <p:nvSpPr>
          <p:cNvPr id="7" name="AutoShape 7"/>
          <p:cNvSpPr/>
          <p:nvPr/>
        </p:nvSpPr>
        <p:spPr>
          <a:xfrm flipV="1">
            <a:off x="6390458" y="3652837"/>
            <a:ext cx="0" cy="2981325"/>
          </a:xfrm>
          <a:prstGeom prst="line">
            <a:avLst/>
          </a:prstGeom>
          <a:ln w="19050" cap="flat">
            <a:solidFill>
              <a:srgbClr val="3C3333"/>
            </a:solidFill>
            <a:prstDash val="solid"/>
            <a:headEnd type="none" w="sm" len="sm"/>
            <a:tailEnd type="none" w="sm" len="sm"/>
          </a:ln>
        </p:spPr>
        <p:txBody>
          <a:bodyPr/>
          <a:lstStyle/>
          <a:p>
            <a:endParaRPr lang="ja-JP"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1679661" y="515940"/>
            <a:ext cx="7062501" cy="863595"/>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分析概要と目的</a:t>
            </a:r>
            <a:endParaRPr lang="en-US" sz="5000" b="1" spc="750" dirty="0">
              <a:solidFill>
                <a:srgbClr val="4D4B4B"/>
              </a:solidFill>
              <a:latin typeface="Source Han Sans JP Bold"/>
              <a:ea typeface="Source Han Sans JP Bold"/>
              <a:cs typeface="Source Han Sans JP Bold"/>
              <a:sym typeface="Source Han Sans JP Bold"/>
            </a:endParaRPr>
          </a:p>
        </p:txBody>
      </p:sp>
      <p:sp>
        <p:nvSpPr>
          <p:cNvPr id="10" name="Freeform 10"/>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1" name="TextBox 7">
            <a:extLst>
              <a:ext uri="{FF2B5EF4-FFF2-40B4-BE49-F238E27FC236}">
                <a16:creationId xmlns:a16="http://schemas.microsoft.com/office/drawing/2014/main" id="{1A46E4EE-9063-56D0-868C-EC3654C58C87}"/>
              </a:ext>
            </a:extLst>
          </p:cNvPr>
          <p:cNvSpPr txBox="1"/>
          <p:nvPr/>
        </p:nvSpPr>
        <p:spPr>
          <a:xfrm>
            <a:off x="1679661" y="3771900"/>
            <a:ext cx="14986371" cy="3856505"/>
          </a:xfrm>
          <a:prstGeom prst="rect">
            <a:avLst/>
          </a:prstGeom>
        </p:spPr>
        <p:txBody>
          <a:bodyPr wrap="square" lIns="0" tIns="0" rIns="0" bIns="0" rtlCol="0" anchor="t">
            <a:spAutoFit/>
          </a:bodyPr>
          <a:lstStyle/>
          <a:p>
            <a:pPr algn="l">
              <a:lnSpc>
                <a:spcPts val="3840"/>
              </a:lnSpc>
            </a:pPr>
            <a:r>
              <a:rPr lang="ja-JP" altLang="en-US" sz="2400" spc="120">
                <a:solidFill>
                  <a:srgbClr val="4D4B4B"/>
                </a:solidFill>
                <a:latin typeface="Source Han Sans JP"/>
                <a:ea typeface="Source Han Sans JP"/>
                <a:cs typeface="Source Han Sans JP"/>
                <a:sym typeface="Source Han Sans JP"/>
              </a:rPr>
              <a:t>あなたは、電話会社に勤務するデータ分析担当者です。カスタマーサクセス部から契約顧客の解約率の高さが課題になっていると相談を受けており、何かしらの施策を打つ必要があります。</a:t>
            </a:r>
            <a:endParaRPr lang="ja-JP">
              <a:solidFill>
                <a:srgbClr val="000000"/>
              </a:solidFill>
              <a:latin typeface="Calibri"/>
              <a:ea typeface="ＭＳ Ｐゴシック" panose="020B0600070205080204" pitchFamily="34" charset="-128"/>
              <a:cs typeface="Calibri"/>
            </a:endParaRPr>
          </a:p>
          <a:p>
            <a:pPr>
              <a:lnSpc>
                <a:spcPts val="3840"/>
              </a:lnSpc>
            </a:pPr>
            <a:r>
              <a:rPr lang="ja-JP" sz="2400" spc="120">
                <a:solidFill>
                  <a:srgbClr val="4D4B4B"/>
                </a:solidFill>
                <a:latin typeface="Source Han Sans JP"/>
                <a:ea typeface="Source Han Sans JP"/>
                <a:cs typeface="+mn-lt"/>
              </a:rPr>
              <a:t>社内で収集したデータを活用し、下記のタスクを実行してください</a:t>
            </a:r>
            <a:r>
              <a:rPr lang="ja-JP" sz="2400" spc="120">
                <a:solidFill>
                  <a:srgbClr val="4D4B4B"/>
                </a:solidFill>
                <a:ea typeface="+mn-lt"/>
                <a:cs typeface="+mn-lt"/>
              </a:rPr>
              <a:t>。</a:t>
            </a:r>
            <a:endParaRPr lang="ja-JP"/>
          </a:p>
          <a:p>
            <a:pPr>
              <a:lnSpc>
                <a:spcPts val="3840"/>
              </a:lnSpc>
            </a:pPr>
            <a:r>
              <a:rPr lang="ja-JP" sz="2400" spc="120">
                <a:solidFill>
                  <a:srgbClr val="4D4B4B"/>
                </a:solidFill>
                <a:latin typeface="Source Han Sans JP"/>
                <a:ea typeface="Source Han Sans JP"/>
                <a:cs typeface="+mn-lt"/>
              </a:rPr>
              <a:t>タスク実行後は、事業部に対して報告を行ってください。</a:t>
            </a:r>
            <a:endParaRPr lang="ja-JP">
              <a:latin typeface="Source Han Sans JP"/>
              <a:ea typeface="Source Han Sans JP"/>
            </a:endParaRPr>
          </a:p>
          <a:p>
            <a:pPr algn="l">
              <a:lnSpc>
                <a:spcPts val="3840"/>
              </a:lnSpc>
            </a:pPr>
            <a:r>
              <a:rPr lang="en-US" altLang="ja-JP" sz="2400" spc="120" dirty="0">
                <a:solidFill>
                  <a:srgbClr val="4D4B4B"/>
                </a:solidFill>
                <a:latin typeface="Source Han Sans JP"/>
                <a:ea typeface="Source Han Sans JP"/>
                <a:cs typeface="Source Han Sans JP"/>
                <a:sym typeface="Source Han Sans JP"/>
              </a:rPr>
              <a:t>1. </a:t>
            </a:r>
            <a:r>
              <a:rPr lang="ja-JP" altLang="en-US" sz="2400" spc="120">
                <a:solidFill>
                  <a:srgbClr val="4D4B4B"/>
                </a:solidFill>
                <a:latin typeface="Source Han Sans JP"/>
                <a:ea typeface="Source Han Sans JP"/>
                <a:cs typeface="Source Han Sans JP"/>
                <a:sym typeface="Source Han Sans JP"/>
              </a:rPr>
              <a:t>解約する可能性の高そうな顧客を判別するモデルを作る</a:t>
            </a:r>
          </a:p>
          <a:p>
            <a:pPr algn="l">
              <a:lnSpc>
                <a:spcPts val="3840"/>
              </a:lnSpc>
            </a:pPr>
            <a:r>
              <a:rPr lang="en-US" altLang="ja-JP" sz="2400" spc="120" dirty="0">
                <a:solidFill>
                  <a:srgbClr val="4D4B4B"/>
                </a:solidFill>
                <a:latin typeface="Source Han Sans JP"/>
                <a:ea typeface="Source Han Sans JP"/>
                <a:cs typeface="Source Han Sans JP"/>
                <a:sym typeface="Source Han Sans JP"/>
              </a:rPr>
              <a:t>2. </a:t>
            </a:r>
            <a:r>
              <a:rPr lang="ja-JP" altLang="en-US" sz="2400" spc="120">
                <a:solidFill>
                  <a:srgbClr val="4D4B4B"/>
                </a:solidFill>
                <a:latin typeface="Source Han Sans JP"/>
                <a:ea typeface="Source Han Sans JP"/>
                <a:cs typeface="Source Han Sans JP"/>
                <a:sym typeface="Source Han Sans JP"/>
              </a:rPr>
              <a:t>解約率を下げるための施策を提示する</a:t>
            </a:r>
            <a:endParaRPr lang="en-US" altLang="ja-JP" sz="2400" spc="120" dirty="0">
              <a:solidFill>
                <a:srgbClr val="4D4B4B"/>
              </a:solidFill>
              <a:latin typeface="Source Han Sans JP"/>
              <a:ea typeface="Source Han Sans JP"/>
              <a:cs typeface="Source Han Sans JP"/>
              <a:sym typeface="Source Han Sans JP"/>
            </a:endParaRPr>
          </a:p>
          <a:p>
            <a:pPr algn="l">
              <a:lnSpc>
                <a:spcPts val="3840"/>
              </a:lnSpc>
            </a:pPr>
            <a:endParaRPr lang="en-US" sz="2400" spc="120" dirty="0">
              <a:solidFill>
                <a:srgbClr val="4D4B4B"/>
              </a:solidFill>
              <a:latin typeface="Source Han Sans JP"/>
              <a:ea typeface="Source Han Sans JP"/>
              <a:cs typeface="Source Han Sans JP"/>
              <a:sym typeface="Source Han Sans JP"/>
            </a:endParaRPr>
          </a:p>
          <a:p>
            <a:pPr>
              <a:lnSpc>
                <a:spcPts val="3840"/>
              </a:lnSpc>
            </a:pPr>
            <a:r>
              <a:rPr lang="ja-JP" altLang="en-US" sz="2400" spc="120">
                <a:solidFill>
                  <a:srgbClr val="4D4B4B"/>
                </a:solidFill>
                <a:latin typeface="Source Han Sans JP"/>
                <a:ea typeface="Source Han Sans JP"/>
                <a:cs typeface="Calibri"/>
              </a:rPr>
              <a:t>データセットはkaggleのTelco Customer Churnを使用する。</a:t>
            </a:r>
            <a:endParaRPr lang="ja-JP" altLang="en-US" sz="2400" spc="120" dirty="0">
              <a:solidFill>
                <a:srgbClr val="4D4B4B"/>
              </a:solidFill>
              <a:latin typeface="Source Han Sans JP"/>
              <a:ea typeface="Source Han Sans JP"/>
              <a:cs typeface="Calibri"/>
            </a:endParaRPr>
          </a:p>
        </p:txBody>
      </p:sp>
      <p:sp>
        <p:nvSpPr>
          <p:cNvPr id="18" name="TextBox 12">
            <a:extLst>
              <a:ext uri="{FF2B5EF4-FFF2-40B4-BE49-F238E27FC236}">
                <a16:creationId xmlns:a16="http://schemas.microsoft.com/office/drawing/2014/main" id="{C42386D8-E7C7-F381-93C6-31556677F00C}"/>
              </a:ext>
            </a:extLst>
          </p:cNvPr>
          <p:cNvSpPr txBox="1"/>
          <p:nvPr/>
        </p:nvSpPr>
        <p:spPr>
          <a:xfrm>
            <a:off x="773853" y="2697639"/>
            <a:ext cx="4137147" cy="563878"/>
          </a:xfrm>
          <a:prstGeom prst="rect">
            <a:avLst/>
          </a:prstGeom>
        </p:spPr>
        <p:txBody>
          <a:bodyPr wrap="square" lIns="0" tIns="0" rIns="0" bIns="0" rtlCol="0" anchor="t">
            <a:spAutoFit/>
          </a:bodyPr>
          <a:lstStyle/>
          <a:p>
            <a:pPr algn="ctr">
              <a:lnSpc>
                <a:spcPts val="4620"/>
              </a:lnSpc>
            </a:pPr>
            <a:r>
              <a:rPr lang="en-US" sz="3300" b="1" spc="495" dirty="0" err="1">
                <a:solidFill>
                  <a:srgbClr val="3C3333"/>
                </a:solidFill>
                <a:latin typeface="Source Han Sans JP Heavy"/>
                <a:ea typeface="Source Han Sans JP Heavy"/>
                <a:cs typeface="Source Han Sans JP Heavy"/>
                <a:sym typeface="Source Han Sans JP Heavy"/>
              </a:rPr>
              <a:t>概要と目的</a:t>
            </a:r>
            <a:endParaRPr lang="en-US" sz="3300" b="1" spc="495" dirty="0">
              <a:solidFill>
                <a:srgbClr val="3C3333"/>
              </a:solidFill>
              <a:latin typeface="Source Han Sans JP Heavy"/>
              <a:ea typeface="Source Han Sans JP Heavy"/>
              <a:cs typeface="Source Han Sans JP Heavy"/>
              <a:sym typeface="Source Han Sans JP Heav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F4F4"/>
        </a:solidFill>
        <a:effectLst/>
      </p:bgPr>
    </p:bg>
    <p:spTree>
      <p:nvGrpSpPr>
        <p:cNvPr id="1" name=""/>
        <p:cNvGrpSpPr/>
        <p:nvPr/>
      </p:nvGrpSpPr>
      <p:grpSpPr>
        <a:xfrm>
          <a:off x="0" y="0"/>
          <a:ext cx="0" cy="0"/>
          <a:chOff x="0" y="0"/>
          <a:chExt cx="0" cy="0"/>
        </a:xfrm>
      </p:grpSpPr>
      <p:sp>
        <p:nvSpPr>
          <p:cNvPr id="5" name="TextBox 5"/>
          <p:cNvSpPr txBox="1"/>
          <p:nvPr/>
        </p:nvSpPr>
        <p:spPr>
          <a:xfrm>
            <a:off x="1106758" y="3405982"/>
            <a:ext cx="5283701" cy="2571750"/>
          </a:xfrm>
          <a:prstGeom prst="rect">
            <a:avLst/>
          </a:prstGeom>
        </p:spPr>
        <p:txBody>
          <a:bodyPr lIns="0" tIns="0" rIns="0" bIns="0" rtlCol="0" anchor="t">
            <a:spAutoFit/>
          </a:bodyPr>
          <a:lstStyle/>
          <a:p>
            <a:pPr algn="ctr">
              <a:lnSpc>
                <a:spcPts val="21000"/>
              </a:lnSpc>
            </a:pPr>
            <a:r>
              <a:rPr lang="en-US" sz="15000" b="1">
                <a:solidFill>
                  <a:srgbClr val="3C3333"/>
                </a:solidFill>
                <a:latin typeface="Source Han Sans JP Heavy"/>
                <a:ea typeface="Source Han Sans JP Heavy"/>
                <a:cs typeface="Source Han Sans JP Heavy"/>
                <a:sym typeface="Source Han Sans JP Heavy"/>
              </a:rPr>
              <a:t>02</a:t>
            </a:r>
          </a:p>
        </p:txBody>
      </p:sp>
      <p:sp>
        <p:nvSpPr>
          <p:cNvPr id="7" name="AutoShape 7"/>
          <p:cNvSpPr/>
          <p:nvPr/>
        </p:nvSpPr>
        <p:spPr>
          <a:xfrm flipV="1">
            <a:off x="6390458" y="3652837"/>
            <a:ext cx="0" cy="2981325"/>
          </a:xfrm>
          <a:prstGeom prst="line">
            <a:avLst/>
          </a:prstGeom>
          <a:ln w="19050" cap="flat">
            <a:solidFill>
              <a:srgbClr val="3C3333"/>
            </a:solidFill>
            <a:prstDash val="solid"/>
            <a:headEnd type="none" w="sm" len="sm"/>
            <a:tailEnd type="none" w="sm" len="sm"/>
          </a:ln>
        </p:spPr>
        <p:txBody>
          <a:bodyPr/>
          <a:lstStyle/>
          <a:p>
            <a:endParaRPr lang="ja-JP" altLang="en-US"/>
          </a:p>
        </p:txBody>
      </p:sp>
      <p:sp>
        <p:nvSpPr>
          <p:cNvPr id="8" name="TextBox 4">
            <a:extLst>
              <a:ext uri="{FF2B5EF4-FFF2-40B4-BE49-F238E27FC236}">
                <a16:creationId xmlns:a16="http://schemas.microsoft.com/office/drawing/2014/main" id="{D3CAF983-C3EE-A785-E846-F679629B3A2B}"/>
              </a:ext>
            </a:extLst>
          </p:cNvPr>
          <p:cNvSpPr txBox="1"/>
          <p:nvPr/>
        </p:nvSpPr>
        <p:spPr>
          <a:xfrm>
            <a:off x="8040507" y="4277519"/>
            <a:ext cx="9142593" cy="1007520"/>
          </a:xfrm>
          <a:prstGeom prst="rect">
            <a:avLst/>
          </a:prstGeom>
        </p:spPr>
        <p:txBody>
          <a:bodyPr lIns="0" tIns="0" rIns="0" bIns="0" rtlCol="0" anchor="t">
            <a:spAutoFit/>
          </a:bodyPr>
          <a:lstStyle/>
          <a:p>
            <a:pPr algn="l">
              <a:lnSpc>
                <a:spcPts val="8399"/>
              </a:lnSpc>
            </a:pPr>
            <a:r>
              <a:rPr lang="en-US" sz="5999" b="1" spc="899" dirty="0" err="1">
                <a:solidFill>
                  <a:srgbClr val="4D4B4B"/>
                </a:solidFill>
                <a:latin typeface="Source Han Sans JP Bold"/>
                <a:ea typeface="Source Han Sans JP Bold"/>
                <a:cs typeface="Source Han Sans JP Bold"/>
                <a:sym typeface="Source Han Sans JP Bold"/>
              </a:rPr>
              <a:t>データ概要</a:t>
            </a:r>
            <a:endParaRPr lang="en-US" sz="5999" b="1" spc="899" dirty="0">
              <a:solidFill>
                <a:srgbClr val="4D4B4B"/>
              </a:solidFill>
              <a:latin typeface="Source Han Sans JP Bold"/>
              <a:ea typeface="Source Han Sans JP Bold"/>
              <a:cs typeface="Source Han Sans JP Bold"/>
              <a:sym typeface="Source Han Sans JP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D20411-E86A-75B2-6BDB-31C53F987670}"/>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A08CE0E2-4821-9014-52D5-2A0CFECAE7D6}"/>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8" name="TextBox 8">
            <a:extLst>
              <a:ext uri="{FF2B5EF4-FFF2-40B4-BE49-F238E27FC236}">
                <a16:creationId xmlns:a16="http://schemas.microsoft.com/office/drawing/2014/main" id="{68D9D7B8-371F-D08A-002A-4C054C54CD7F}"/>
              </a:ext>
            </a:extLst>
          </p:cNvPr>
          <p:cNvSpPr txBox="1"/>
          <p:nvPr/>
        </p:nvSpPr>
        <p:spPr>
          <a:xfrm>
            <a:off x="1679661" y="6913376"/>
            <a:ext cx="8488450" cy="2509790"/>
          </a:xfrm>
          <a:prstGeom prst="rect">
            <a:avLst/>
          </a:prstGeom>
        </p:spPr>
        <p:txBody>
          <a:bodyPr lIns="0" tIns="0" rIns="0" bIns="0" rtlCol="0" anchor="t">
            <a:spAutoFit/>
          </a:bodyPr>
          <a:lstStyle/>
          <a:p>
            <a:pPr algn="just">
              <a:lnSpc>
                <a:spcPts val="3960"/>
              </a:lnSpc>
            </a:pPr>
            <a:r>
              <a:rPr lang="en-US" sz="2400" spc="330" err="1">
                <a:solidFill>
                  <a:srgbClr val="4D4B4B"/>
                </a:solidFill>
                <a:latin typeface="Source Han Sans JP"/>
                <a:ea typeface="Source Han Sans JP"/>
                <a:cs typeface="Source Han Sans JP"/>
                <a:sym typeface="Source Han Sans JP"/>
              </a:rPr>
              <a:t>使用データ</a:t>
            </a:r>
            <a:r>
              <a:rPr lang="en-US" sz="2400" spc="330" dirty="0">
                <a:solidFill>
                  <a:srgbClr val="4D4B4B"/>
                </a:solidFill>
                <a:latin typeface="Source Han Sans JP"/>
                <a:ea typeface="Source Han Sans JP"/>
                <a:cs typeface="Source Han Sans JP"/>
                <a:sym typeface="Source Han Sans JP"/>
              </a:rPr>
              <a:t>：</a:t>
            </a:r>
            <a:r>
              <a:rPr lang="en-US" altLang="ja-JP" sz="2400" spc="120" dirty="0">
                <a:solidFill>
                  <a:srgbClr val="4D4B4B"/>
                </a:solidFill>
                <a:latin typeface="Source Han Sans JP"/>
                <a:ea typeface="Source Han Sans JP"/>
                <a:cs typeface="Source Han Sans JP"/>
                <a:sym typeface="Source Han Sans JP"/>
              </a:rPr>
              <a:t> </a:t>
            </a:r>
            <a:r>
              <a:rPr lang="en-US" sz="2400" spc="120" dirty="0">
                <a:solidFill>
                  <a:srgbClr val="4D4B4B"/>
                </a:solidFill>
                <a:latin typeface="Source Han Sans JP"/>
                <a:ea typeface="+mn-lt"/>
                <a:cs typeface="+mn-lt"/>
                <a:sym typeface="Source Han Sans JP"/>
              </a:rPr>
              <a:t>WA_Fn-UseC_-Telco-Customer-Churn.csv</a:t>
            </a:r>
            <a:endParaRPr lang="en-US" altLang="ja-JP" sz="2400" spc="120" dirty="0">
              <a:solidFill>
                <a:srgbClr val="4D4B4B"/>
              </a:solidFill>
              <a:latin typeface="Source Han Sans JP"/>
              <a:ea typeface="Source Han Sans JP"/>
              <a:cs typeface="Source Han Sans JP"/>
            </a:endParaRPr>
          </a:p>
          <a:p>
            <a:pPr algn="just">
              <a:lnSpc>
                <a:spcPts val="3960"/>
              </a:lnSpc>
            </a:pPr>
            <a:r>
              <a:rPr lang="en-US" sz="2400" spc="120" dirty="0">
                <a:solidFill>
                  <a:srgbClr val="4D4B4B"/>
                </a:solidFill>
                <a:latin typeface="Source Han Sans JP"/>
                <a:ea typeface="Source Han Sans JP"/>
                <a:cs typeface="Source Han Sans JP"/>
                <a:sym typeface="Source Han Sans JP"/>
              </a:rPr>
              <a:t>データ件数：7043件</a:t>
            </a:r>
          </a:p>
          <a:p>
            <a:pPr algn="just">
              <a:lnSpc>
                <a:spcPts val="3960"/>
              </a:lnSpc>
            </a:pPr>
            <a:r>
              <a:rPr lang="en-US" sz="2400" spc="330" dirty="0" err="1">
                <a:solidFill>
                  <a:srgbClr val="4D4B4B"/>
                </a:solidFill>
                <a:latin typeface="Source Han Sans JP"/>
                <a:ea typeface="Source Han Sans JP"/>
                <a:cs typeface="Source Han Sans JP"/>
                <a:sym typeface="Source Han Sans JP"/>
              </a:rPr>
              <a:t>特徴量</a:t>
            </a:r>
            <a:r>
              <a:rPr lang="en-US" sz="2400" spc="330" dirty="0">
                <a:solidFill>
                  <a:srgbClr val="4D4B4B"/>
                </a:solidFill>
                <a:latin typeface="Source Han Sans JP"/>
                <a:ea typeface="Source Han Sans JP"/>
                <a:cs typeface="Source Han Sans JP"/>
                <a:sym typeface="Source Han Sans JP"/>
              </a:rPr>
              <a:t>(</a:t>
            </a:r>
            <a:r>
              <a:rPr lang="en-US" sz="2400" spc="330" dirty="0" err="1">
                <a:solidFill>
                  <a:srgbClr val="4D4B4B"/>
                </a:solidFill>
                <a:latin typeface="Source Han Sans JP"/>
                <a:ea typeface="Source Han Sans JP"/>
                <a:cs typeface="Source Han Sans JP"/>
                <a:sym typeface="Source Han Sans JP"/>
              </a:rPr>
              <a:t>カラム</a:t>
            </a:r>
            <a:r>
              <a:rPr lang="en-US" sz="2400" spc="330" dirty="0">
                <a:solidFill>
                  <a:srgbClr val="4D4B4B"/>
                </a:solidFill>
                <a:latin typeface="Source Han Sans JP"/>
                <a:ea typeface="Source Han Sans JP"/>
                <a:cs typeface="Source Han Sans JP"/>
                <a:sym typeface="Source Han Sans JP"/>
              </a:rPr>
              <a:t>)の数：21カラム</a:t>
            </a:r>
          </a:p>
          <a:p>
            <a:pPr algn="just">
              <a:lnSpc>
                <a:spcPts val="3960"/>
              </a:lnSpc>
            </a:pPr>
            <a:r>
              <a:rPr lang="en-US" sz="2400" spc="330" dirty="0">
                <a:solidFill>
                  <a:srgbClr val="4D4B4B"/>
                </a:solidFill>
                <a:latin typeface="Source Han Sans JP"/>
                <a:ea typeface="Source Han Sans JP"/>
                <a:cs typeface="Source Han Sans JP"/>
                <a:sym typeface="Source Han Sans JP"/>
              </a:rPr>
              <a:t>解約者数</a:t>
            </a:r>
            <a:r>
              <a:rPr lang="en-US" sz="2400" spc="330" dirty="0">
                <a:solidFill>
                  <a:srgbClr val="4D4B4B"/>
                </a:solidFill>
                <a:latin typeface="Source Han Sans JP"/>
                <a:ea typeface="Source Han Sans JP"/>
                <a:cs typeface="Source Han Sans JP"/>
                <a:sym typeface="Wingdings" pitchFamily="2" charset="2"/>
              </a:rPr>
              <a:t>：1869人(約0.27)</a:t>
            </a:r>
            <a:endParaRPr lang="en-US" sz="2400" spc="330" dirty="0">
              <a:solidFill>
                <a:srgbClr val="4D4B4B"/>
              </a:solidFill>
              <a:latin typeface="Source Han Sans JP"/>
              <a:ea typeface="Source Han Sans JP"/>
              <a:cs typeface="Source Han Sans JP"/>
              <a:sym typeface="Source Han Sans JP"/>
            </a:endParaRPr>
          </a:p>
          <a:p>
            <a:pPr algn="just">
              <a:lnSpc>
                <a:spcPts val="3960"/>
              </a:lnSpc>
            </a:pPr>
            <a:r>
              <a:rPr lang="en-US" sz="2400" spc="330" dirty="0">
                <a:solidFill>
                  <a:srgbClr val="4D4B4B"/>
                </a:solidFill>
                <a:latin typeface="Source Han Sans JP"/>
                <a:ea typeface="Source Han Sans JP"/>
                <a:cs typeface="Source Han Sans JP"/>
                <a:sym typeface="Source Han Sans JP"/>
              </a:rPr>
              <a:t>非解約者数：5174人(約0.73)</a:t>
            </a:r>
          </a:p>
        </p:txBody>
      </p:sp>
      <p:sp>
        <p:nvSpPr>
          <p:cNvPr id="9" name="TextBox 9">
            <a:extLst>
              <a:ext uri="{FF2B5EF4-FFF2-40B4-BE49-F238E27FC236}">
                <a16:creationId xmlns:a16="http://schemas.microsoft.com/office/drawing/2014/main" id="{1A97367E-E3A9-3020-F34A-7A3CA340020E}"/>
              </a:ext>
            </a:extLst>
          </p:cNvPr>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データ概要</a:t>
            </a:r>
            <a:endParaRPr lang="en-US" sz="5000" b="1" spc="750" dirty="0">
              <a:solidFill>
                <a:srgbClr val="4D4B4B"/>
              </a:solidFill>
              <a:latin typeface="Source Han Sans JP Bold"/>
              <a:ea typeface="Source Han Sans JP Bold"/>
              <a:cs typeface="Source Han Sans JP Bold"/>
              <a:sym typeface="Source Han Sans JP Bold"/>
            </a:endParaRPr>
          </a:p>
        </p:txBody>
      </p:sp>
      <p:sp>
        <p:nvSpPr>
          <p:cNvPr id="10" name="TextBox 10">
            <a:extLst>
              <a:ext uri="{FF2B5EF4-FFF2-40B4-BE49-F238E27FC236}">
                <a16:creationId xmlns:a16="http://schemas.microsoft.com/office/drawing/2014/main" id="{59152AF2-8D35-B8FD-FBD1-29A6BD4114A4}"/>
              </a:ext>
            </a:extLst>
          </p:cNvPr>
          <p:cNvSpPr txBox="1"/>
          <p:nvPr/>
        </p:nvSpPr>
        <p:spPr>
          <a:xfrm>
            <a:off x="14699436" y="5959586"/>
            <a:ext cx="1803981" cy="961163"/>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KOTO</a:t>
            </a:r>
          </a:p>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Creative</a:t>
            </a:r>
          </a:p>
        </p:txBody>
      </p:sp>
      <p:sp>
        <p:nvSpPr>
          <p:cNvPr id="11" name="TextBox 11">
            <a:extLst>
              <a:ext uri="{FF2B5EF4-FFF2-40B4-BE49-F238E27FC236}">
                <a16:creationId xmlns:a16="http://schemas.microsoft.com/office/drawing/2014/main" id="{2B9B035D-E3EF-76FE-8EE1-84F074E880C6}"/>
              </a:ext>
            </a:extLst>
          </p:cNvPr>
          <p:cNvSpPr txBox="1"/>
          <p:nvPr/>
        </p:nvSpPr>
        <p:spPr>
          <a:xfrm>
            <a:off x="11963006" y="6205636"/>
            <a:ext cx="1803981" cy="469064"/>
          </a:xfrm>
          <a:prstGeom prst="rect">
            <a:avLst/>
          </a:prstGeom>
        </p:spPr>
        <p:txBody>
          <a:bodyPr lIns="0" tIns="0" rIns="0" bIns="0" rtlCol="0" anchor="t">
            <a:spAutoFit/>
          </a:bodyPr>
          <a:lstStyle/>
          <a:p>
            <a:pPr algn="ctr">
              <a:lnSpc>
                <a:spcPts val="3894"/>
              </a:lnSpc>
            </a:pPr>
            <a:r>
              <a:rPr lang="en-US" sz="2781" b="1" spc="139">
                <a:solidFill>
                  <a:srgbClr val="FFFFFF"/>
                </a:solidFill>
                <a:latin typeface="Source Han Sans JP Bold"/>
                <a:ea typeface="Source Han Sans JP Bold"/>
                <a:cs typeface="Source Han Sans JP Bold"/>
                <a:sym typeface="Source Han Sans JP Bold"/>
              </a:rPr>
              <a:t>Society</a:t>
            </a:r>
          </a:p>
        </p:txBody>
      </p:sp>
      <p:sp>
        <p:nvSpPr>
          <p:cNvPr id="12" name="TextBox 12">
            <a:extLst>
              <a:ext uri="{FF2B5EF4-FFF2-40B4-BE49-F238E27FC236}">
                <a16:creationId xmlns:a16="http://schemas.microsoft.com/office/drawing/2014/main" id="{EF8B796E-7E88-2395-BF34-BB33BCAB635D}"/>
              </a:ext>
            </a:extLst>
          </p:cNvPr>
          <p:cNvSpPr txBox="1"/>
          <p:nvPr/>
        </p:nvSpPr>
        <p:spPr>
          <a:xfrm>
            <a:off x="6196284" y="1361319"/>
            <a:ext cx="6178642" cy="503792"/>
          </a:xfrm>
          <a:prstGeom prst="rect">
            <a:avLst/>
          </a:prstGeom>
        </p:spPr>
        <p:txBody>
          <a:bodyPr wrap="square" lIns="0" tIns="0" rIns="0" bIns="0" rtlCol="0" anchor="t">
            <a:spAutoFit/>
          </a:bodyPr>
          <a:lstStyle/>
          <a:p>
            <a:pPr algn="l">
              <a:lnSpc>
                <a:spcPts val="4200"/>
              </a:lnSpc>
            </a:pPr>
            <a:r>
              <a:rPr lang="en-US" sz="3000" spc="450" dirty="0">
                <a:solidFill>
                  <a:srgbClr val="4D4B4B"/>
                </a:solidFill>
                <a:latin typeface="Source Han Sans JP"/>
                <a:ea typeface="Source Han Sans JP"/>
                <a:cs typeface="Source Han Sans JP"/>
                <a:sym typeface="Source Han Sans JP"/>
              </a:rPr>
              <a:t>【図表1】データセット(</a:t>
            </a:r>
            <a:r>
              <a:rPr lang="en-US" sz="3000" spc="450" dirty="0" err="1">
                <a:solidFill>
                  <a:srgbClr val="4D4B4B"/>
                </a:solidFill>
                <a:latin typeface="Source Han Sans JP"/>
                <a:ea typeface="Source Han Sans JP"/>
                <a:cs typeface="Source Han Sans JP"/>
                <a:sym typeface="Source Han Sans JP"/>
              </a:rPr>
              <a:t>一部</a:t>
            </a:r>
            <a:r>
              <a:rPr lang="en-US" sz="3000" spc="450" dirty="0">
                <a:solidFill>
                  <a:srgbClr val="4D4B4B"/>
                </a:solidFill>
                <a:latin typeface="Source Han Sans JP"/>
                <a:ea typeface="Source Han Sans JP"/>
                <a:cs typeface="Source Han Sans JP"/>
                <a:sym typeface="Source Han Sans JP"/>
              </a:rPr>
              <a:t>)</a:t>
            </a:r>
          </a:p>
        </p:txBody>
      </p:sp>
      <p:pic>
        <p:nvPicPr>
          <p:cNvPr id="4" name="図 3" descr="テーブル&#10;&#10;自動的に生成された説明">
            <a:extLst>
              <a:ext uri="{FF2B5EF4-FFF2-40B4-BE49-F238E27FC236}">
                <a16:creationId xmlns:a16="http://schemas.microsoft.com/office/drawing/2014/main" id="{BC1AFD1E-E1B3-8031-1C35-7B1918D4CF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3999" y="1865111"/>
            <a:ext cx="15523213" cy="4324013"/>
          </a:xfrm>
          <a:prstGeom prst="rect">
            <a:avLst/>
          </a:prstGeom>
        </p:spPr>
      </p:pic>
    </p:spTree>
    <p:extLst>
      <p:ext uri="{BB962C8B-B14F-4D97-AF65-F5344CB8AC3E}">
        <p14:creationId xmlns:p14="http://schemas.microsoft.com/office/powerpoint/2010/main" val="239072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descr="グラフィカル ユーザー インターフェイス, テキスト&#10;&#10;説明は自動で生成されたものです">
            <a:extLst>
              <a:ext uri="{FF2B5EF4-FFF2-40B4-BE49-F238E27FC236}">
                <a16:creationId xmlns:a16="http://schemas.microsoft.com/office/drawing/2014/main" id="{F8681404-B0CF-CBF7-4275-85BC4533E1BE}"/>
              </a:ext>
            </a:extLst>
          </p:cNvPr>
          <p:cNvPicPr>
            <a:picLocks noChangeAspect="1"/>
          </p:cNvPicPr>
          <p:nvPr/>
        </p:nvPicPr>
        <p:blipFill>
          <a:blip r:embed="rId2"/>
          <a:stretch>
            <a:fillRect/>
          </a:stretch>
        </p:blipFill>
        <p:spPr>
          <a:xfrm>
            <a:off x="1685509" y="2078966"/>
            <a:ext cx="8695314" cy="7753443"/>
          </a:xfrm>
          <a:prstGeom prst="rect">
            <a:avLst/>
          </a:prstGeom>
        </p:spPr>
      </p:pic>
      <p:sp>
        <p:nvSpPr>
          <p:cNvPr id="3" name="Freeform 3"/>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ja-JP" altLang="en-US"/>
          </a:p>
        </p:txBody>
      </p:sp>
      <p:sp>
        <p:nvSpPr>
          <p:cNvPr id="10" name="TextBox 10"/>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err="1">
                <a:solidFill>
                  <a:srgbClr val="4D4B4B"/>
                </a:solidFill>
                <a:latin typeface="Source Han Sans JP Bold"/>
                <a:ea typeface="Source Han Sans JP Bold"/>
                <a:cs typeface="Source Han Sans JP Bold"/>
                <a:sym typeface="Source Han Sans JP Bold"/>
              </a:rPr>
              <a:t>特徴量</a:t>
            </a:r>
            <a:r>
              <a:rPr lang="en-US" sz="5000" b="1" spc="750" dirty="0">
                <a:solidFill>
                  <a:srgbClr val="4D4B4B"/>
                </a:solidFill>
                <a:latin typeface="Source Han Sans JP Bold"/>
                <a:ea typeface="Source Han Sans JP Bold"/>
                <a:cs typeface="Source Han Sans JP Bold"/>
                <a:sym typeface="Source Han Sans JP Bold"/>
              </a:rPr>
              <a:t>(</a:t>
            </a:r>
            <a:r>
              <a:rPr lang="en-US" sz="5000" b="1" spc="750" dirty="0" err="1">
                <a:solidFill>
                  <a:srgbClr val="4D4B4B"/>
                </a:solidFill>
                <a:latin typeface="Source Han Sans JP Bold"/>
                <a:ea typeface="Source Han Sans JP Bold"/>
                <a:cs typeface="Source Han Sans JP Bold"/>
                <a:sym typeface="Source Han Sans JP Bold"/>
              </a:rPr>
              <a:t>カラム</a:t>
            </a:r>
            <a:r>
              <a:rPr lang="en-US" sz="5000" b="1" spc="750" dirty="0">
                <a:solidFill>
                  <a:srgbClr val="4D4B4B"/>
                </a:solidFill>
                <a:latin typeface="Source Han Sans JP Bold"/>
                <a:ea typeface="Source Han Sans JP Bold"/>
                <a:cs typeface="Source Han Sans JP Bold"/>
                <a:sym typeface="Source Han Sans JP Bold"/>
              </a:rPr>
              <a:t>)</a:t>
            </a:r>
            <a:r>
              <a:rPr lang="en-US" sz="5000" b="1" spc="750" dirty="0" err="1">
                <a:solidFill>
                  <a:srgbClr val="4D4B4B"/>
                </a:solidFill>
                <a:latin typeface="Source Han Sans JP Bold"/>
                <a:ea typeface="Source Han Sans JP Bold"/>
                <a:cs typeface="Source Han Sans JP Bold"/>
                <a:sym typeface="Source Han Sans JP Bold"/>
              </a:rPr>
              <a:t>概要</a:t>
            </a:r>
            <a:endParaRPr lang="en-US" sz="5000" b="1" spc="750" dirty="0">
              <a:solidFill>
                <a:srgbClr val="4D4B4B"/>
              </a:solidFill>
              <a:latin typeface="Source Han Sans JP Bold"/>
              <a:ea typeface="Source Han Sans JP Bold"/>
              <a:cs typeface="Source Han Sans JP Bold"/>
              <a:sym typeface="Source Han Sans JP Bold"/>
            </a:endParaRPr>
          </a:p>
        </p:txBody>
      </p:sp>
      <p:sp>
        <p:nvSpPr>
          <p:cNvPr id="14" name="TextBox 12">
            <a:extLst>
              <a:ext uri="{FF2B5EF4-FFF2-40B4-BE49-F238E27FC236}">
                <a16:creationId xmlns:a16="http://schemas.microsoft.com/office/drawing/2014/main" id="{FAAD591D-32CE-3122-B7F2-A345005E6C88}"/>
              </a:ext>
            </a:extLst>
          </p:cNvPr>
          <p:cNvSpPr txBox="1"/>
          <p:nvPr/>
        </p:nvSpPr>
        <p:spPr>
          <a:xfrm>
            <a:off x="3750912" y="1480063"/>
            <a:ext cx="4572000" cy="503792"/>
          </a:xfrm>
          <a:prstGeom prst="rect">
            <a:avLst/>
          </a:prstGeom>
        </p:spPr>
        <p:txBody>
          <a:bodyPr wrap="square" lIns="0" tIns="0" rIns="0" bIns="0" rtlCol="0" anchor="t">
            <a:spAutoFit/>
          </a:bodyPr>
          <a:lstStyle/>
          <a:p>
            <a:pPr algn="l">
              <a:lnSpc>
                <a:spcPts val="4200"/>
              </a:lnSpc>
            </a:pPr>
            <a:r>
              <a:rPr lang="en-US" sz="3000" spc="450" dirty="0">
                <a:solidFill>
                  <a:srgbClr val="4D4B4B"/>
                </a:solidFill>
                <a:latin typeface="Source Han Sans JP"/>
                <a:ea typeface="Source Han Sans JP"/>
                <a:cs typeface="Source Han Sans JP"/>
                <a:sym typeface="Source Han Sans JP"/>
              </a:rPr>
              <a:t>【図表2】特徴量概要</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F4F4"/>
        </a:solidFill>
        <a:effectLst/>
      </p:bgPr>
    </p:bg>
    <p:spTree>
      <p:nvGrpSpPr>
        <p:cNvPr id="1" name=""/>
        <p:cNvGrpSpPr/>
        <p:nvPr/>
      </p:nvGrpSpPr>
      <p:grpSpPr>
        <a:xfrm>
          <a:off x="0" y="0"/>
          <a:ext cx="0" cy="0"/>
          <a:chOff x="0" y="0"/>
          <a:chExt cx="0" cy="0"/>
        </a:xfrm>
      </p:grpSpPr>
      <p:sp>
        <p:nvSpPr>
          <p:cNvPr id="4" name="TextBox 4"/>
          <p:cNvSpPr txBox="1"/>
          <p:nvPr/>
        </p:nvSpPr>
        <p:spPr>
          <a:xfrm>
            <a:off x="8040507" y="3931900"/>
            <a:ext cx="9142593" cy="1009651"/>
          </a:xfrm>
          <a:prstGeom prst="rect">
            <a:avLst/>
          </a:prstGeom>
        </p:spPr>
        <p:txBody>
          <a:bodyPr lIns="0" tIns="0" rIns="0" bIns="0" rtlCol="0" anchor="t">
            <a:spAutoFit/>
          </a:bodyPr>
          <a:lstStyle/>
          <a:p>
            <a:pPr algn="l">
              <a:lnSpc>
                <a:spcPts val="8399"/>
              </a:lnSpc>
            </a:pPr>
            <a:r>
              <a:rPr lang="en-US" sz="5999" b="1" spc="899" dirty="0">
                <a:solidFill>
                  <a:srgbClr val="4D4B4B"/>
                </a:solidFill>
                <a:latin typeface="Source Han Sans JP Bold"/>
                <a:ea typeface="Source Han Sans JP Bold"/>
                <a:cs typeface="Source Han Sans JP Bold"/>
                <a:sym typeface="Source Han Sans JP Bold"/>
              </a:rPr>
              <a:t>分析タスク01</a:t>
            </a:r>
          </a:p>
        </p:txBody>
      </p:sp>
      <p:sp>
        <p:nvSpPr>
          <p:cNvPr id="5" name="TextBox 5"/>
          <p:cNvSpPr txBox="1"/>
          <p:nvPr/>
        </p:nvSpPr>
        <p:spPr>
          <a:xfrm>
            <a:off x="1106758" y="3405982"/>
            <a:ext cx="5283701" cy="2571750"/>
          </a:xfrm>
          <a:prstGeom prst="rect">
            <a:avLst/>
          </a:prstGeom>
        </p:spPr>
        <p:txBody>
          <a:bodyPr lIns="0" tIns="0" rIns="0" bIns="0" rtlCol="0" anchor="t">
            <a:spAutoFit/>
          </a:bodyPr>
          <a:lstStyle/>
          <a:p>
            <a:pPr algn="ctr">
              <a:lnSpc>
                <a:spcPts val="21000"/>
              </a:lnSpc>
            </a:pPr>
            <a:r>
              <a:rPr lang="en-US" sz="15000" b="1">
                <a:solidFill>
                  <a:srgbClr val="3C3333"/>
                </a:solidFill>
                <a:latin typeface="Source Han Sans JP Heavy"/>
                <a:ea typeface="Source Han Sans JP Heavy"/>
                <a:cs typeface="Source Han Sans JP Heavy"/>
                <a:sym typeface="Source Han Sans JP Heavy"/>
              </a:rPr>
              <a:t>03</a:t>
            </a:r>
          </a:p>
        </p:txBody>
      </p:sp>
      <p:sp>
        <p:nvSpPr>
          <p:cNvPr id="6" name="TextBox 6"/>
          <p:cNvSpPr txBox="1"/>
          <p:nvPr/>
        </p:nvSpPr>
        <p:spPr>
          <a:xfrm>
            <a:off x="8072528" y="5045413"/>
            <a:ext cx="9078551" cy="587376"/>
          </a:xfrm>
          <a:prstGeom prst="rect">
            <a:avLst/>
          </a:prstGeom>
        </p:spPr>
        <p:txBody>
          <a:bodyPr lIns="0" tIns="0" rIns="0" bIns="0" rtlCol="0" anchor="t">
            <a:spAutoFit/>
          </a:bodyPr>
          <a:lstStyle/>
          <a:p>
            <a:pPr algn="l">
              <a:lnSpc>
                <a:spcPts val="4899"/>
              </a:lnSpc>
            </a:pPr>
            <a:r>
              <a:rPr lang="en-US" sz="3499" spc="524" dirty="0">
                <a:solidFill>
                  <a:srgbClr val="4D4B4B"/>
                </a:solidFill>
                <a:latin typeface="Source Han Sans JP"/>
                <a:ea typeface="Source Han Sans JP"/>
                <a:cs typeface="Source Han Sans JP"/>
                <a:sym typeface="Source Han Sans JP"/>
              </a:rPr>
              <a:t>-</a:t>
            </a:r>
            <a:r>
              <a:rPr lang="en-US" sz="3499" spc="524" dirty="0" err="1">
                <a:solidFill>
                  <a:srgbClr val="4D4B4B"/>
                </a:solidFill>
                <a:latin typeface="Source Han Sans JP"/>
                <a:ea typeface="Source Han Sans JP"/>
                <a:cs typeface="Source Han Sans JP"/>
                <a:sym typeface="Source Han Sans JP"/>
              </a:rPr>
              <a:t>モデル学習・評価</a:t>
            </a:r>
            <a:endParaRPr lang="en-US" sz="3499" spc="524" dirty="0">
              <a:solidFill>
                <a:srgbClr val="4D4B4B"/>
              </a:solidFill>
              <a:latin typeface="Source Han Sans JP"/>
              <a:ea typeface="Source Han Sans JP"/>
              <a:cs typeface="Source Han Sans JP"/>
              <a:sym typeface="Source Han Sans JP"/>
            </a:endParaRPr>
          </a:p>
        </p:txBody>
      </p:sp>
      <p:sp>
        <p:nvSpPr>
          <p:cNvPr id="7" name="AutoShape 7"/>
          <p:cNvSpPr/>
          <p:nvPr/>
        </p:nvSpPr>
        <p:spPr>
          <a:xfrm flipV="1">
            <a:off x="6390458" y="3652837"/>
            <a:ext cx="0" cy="2981325"/>
          </a:xfrm>
          <a:prstGeom prst="line">
            <a:avLst/>
          </a:prstGeom>
          <a:ln w="19050" cap="flat">
            <a:solidFill>
              <a:srgbClr val="3C3333"/>
            </a:solidFill>
            <a:prstDash val="solid"/>
            <a:headEnd type="none" w="sm" len="sm"/>
            <a:tailEnd type="none" w="sm" len="sm"/>
          </a:ln>
        </p:spPr>
        <p:txBody>
          <a:bodyPr/>
          <a:lstStyle/>
          <a:p>
            <a:endParaRPr lang="ja-JP"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FA852F-DE82-FAFC-92A9-FF2887572105}"/>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E2B972B0-95BF-8DA7-C3B8-42E876D35310}"/>
              </a:ext>
            </a:extLst>
          </p:cNvPr>
          <p:cNvSpPr/>
          <p:nvPr/>
        </p:nvSpPr>
        <p:spPr>
          <a:xfrm>
            <a:off x="735753" y="881854"/>
            <a:ext cx="585894" cy="293692"/>
          </a:xfrm>
          <a:custGeom>
            <a:avLst/>
            <a:gdLst/>
            <a:ahLst/>
            <a:cxnLst/>
            <a:rect l="l" t="t" r="r" b="b"/>
            <a:pathLst>
              <a:path w="585894" h="293692">
                <a:moveTo>
                  <a:pt x="0" y="0"/>
                </a:moveTo>
                <a:lnTo>
                  <a:pt x="585894" y="0"/>
                </a:lnTo>
                <a:lnTo>
                  <a:pt x="585894" y="293692"/>
                </a:lnTo>
                <a:lnTo>
                  <a:pt x="0" y="293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10" name="TextBox 10">
            <a:extLst>
              <a:ext uri="{FF2B5EF4-FFF2-40B4-BE49-F238E27FC236}">
                <a16:creationId xmlns:a16="http://schemas.microsoft.com/office/drawing/2014/main" id="{D196663F-4023-40AA-CA54-748CF879165A}"/>
              </a:ext>
            </a:extLst>
          </p:cNvPr>
          <p:cNvSpPr txBox="1"/>
          <p:nvPr/>
        </p:nvSpPr>
        <p:spPr>
          <a:xfrm>
            <a:off x="1679661" y="515940"/>
            <a:ext cx="9400993" cy="863595"/>
          </a:xfrm>
          <a:prstGeom prst="rect">
            <a:avLst/>
          </a:prstGeom>
        </p:spPr>
        <p:txBody>
          <a:bodyPr lIns="0" tIns="0" rIns="0" bIns="0" rtlCol="0" anchor="t">
            <a:spAutoFit/>
          </a:bodyPr>
          <a:lstStyle/>
          <a:p>
            <a:pPr algn="l">
              <a:lnSpc>
                <a:spcPts val="7000"/>
              </a:lnSpc>
            </a:pPr>
            <a:r>
              <a:rPr lang="en-US" sz="5000" b="1" spc="750" dirty="0">
                <a:solidFill>
                  <a:srgbClr val="4D4B4B"/>
                </a:solidFill>
                <a:latin typeface="Source Han Sans JP Bold"/>
                <a:ea typeface="Source Han Sans JP Bold"/>
                <a:cs typeface="Source Han Sans JP Bold"/>
                <a:sym typeface="Source Han Sans JP Bold"/>
              </a:rPr>
              <a:t>分析タスク01</a:t>
            </a:r>
          </a:p>
        </p:txBody>
      </p:sp>
      <p:sp>
        <p:nvSpPr>
          <p:cNvPr id="12" name="TextBox 7">
            <a:extLst>
              <a:ext uri="{FF2B5EF4-FFF2-40B4-BE49-F238E27FC236}">
                <a16:creationId xmlns:a16="http://schemas.microsoft.com/office/drawing/2014/main" id="{7C2610FF-FBB5-A981-CBAB-87F330BE0AE1}"/>
              </a:ext>
            </a:extLst>
          </p:cNvPr>
          <p:cNvSpPr txBox="1"/>
          <p:nvPr/>
        </p:nvSpPr>
        <p:spPr>
          <a:xfrm>
            <a:off x="1321647" y="3796341"/>
            <a:ext cx="15396126" cy="5805757"/>
          </a:xfrm>
          <a:prstGeom prst="rect">
            <a:avLst/>
          </a:prstGeom>
        </p:spPr>
        <p:txBody>
          <a:bodyPr wrap="square" lIns="0" tIns="0" rIns="0" bIns="0" rtlCol="0" anchor="t">
            <a:spAutoFit/>
          </a:bodyPr>
          <a:lstStyle/>
          <a:p>
            <a:pPr marL="342900" indent="-342900">
              <a:lnSpc>
                <a:spcPts val="3840"/>
              </a:lnSpc>
              <a:buFont typeface="Wingdings" pitchFamily="2" charset="2"/>
              <a:buChar char="ü"/>
            </a:pPr>
            <a:r>
              <a:rPr lang="ja-JP" altLang="en-US" sz="2400" spc="120">
                <a:solidFill>
                  <a:srgbClr val="4D4B4B"/>
                </a:solidFill>
                <a:latin typeface="Source Han Sans JP"/>
                <a:ea typeface="Source Han Sans JP"/>
                <a:cs typeface="Source Han Sans JP"/>
              </a:rPr>
              <a:t>データ分析：データの特性や構造を理解するために、探索的データ分析(EDA)を実施する。</a:t>
            </a:r>
            <a:endParaRPr lang="ja-JP" altLang="en-US" sz="2400" spc="120" dirty="0">
              <a:solidFill>
                <a:srgbClr val="4D4B4B"/>
              </a:solidFill>
              <a:latin typeface="Source Han Sans JP"/>
              <a:ea typeface="Source Han Sans JP"/>
              <a:cs typeface="Source Han Sans JP"/>
            </a:endParaRPr>
          </a:p>
          <a:p>
            <a:pPr>
              <a:lnSpc>
                <a:spcPts val="3840"/>
              </a:lnSpc>
            </a:pPr>
            <a:endParaRPr lang="ja-JP" altLang="en-US" sz="2400" spc="120" dirty="0">
              <a:solidFill>
                <a:srgbClr val="4D4B4B"/>
              </a:solidFill>
              <a:latin typeface="Source Han Sans JP"/>
              <a:ea typeface="Source Han Sans JP"/>
              <a:cs typeface="Source Han Sans JP"/>
            </a:endParaRPr>
          </a:p>
          <a:p>
            <a:pPr marL="342900" indent="-342900" algn="l">
              <a:lnSpc>
                <a:spcPts val="3840"/>
              </a:lnSpc>
              <a:buFont typeface="Wingdings" pitchFamily="2" charset="2"/>
              <a:buChar char="ü"/>
            </a:pPr>
            <a:r>
              <a:rPr lang="ja-JP" altLang="en-US" sz="2400" spc="120">
                <a:solidFill>
                  <a:srgbClr val="4D4B4B"/>
                </a:solidFill>
                <a:latin typeface="Source Han Sans JP"/>
                <a:ea typeface="Source Han Sans JP"/>
                <a:cs typeface="Source Han Sans JP"/>
                <a:sym typeface="Source Han Sans JP"/>
              </a:rPr>
              <a:t>モデル：</a:t>
            </a:r>
            <a:r>
              <a:rPr lang="ja-JP" altLang="en-US" sz="2400" spc="120">
                <a:solidFill>
                  <a:srgbClr val="4D4B4B"/>
                </a:solidFill>
                <a:latin typeface="Source Han Sans JP"/>
                <a:ea typeface="Source Han Sans JP"/>
                <a:cs typeface="Roboto"/>
                <a:sym typeface="Source Han Sans JP"/>
              </a:rPr>
              <a:t>データセットに最も適したアルゴリズムを見つけるため、複数の分類モデル</a:t>
            </a:r>
            <a:r>
              <a:rPr lang="ja-JP" sz="2400" spc="120">
                <a:solidFill>
                  <a:srgbClr val="1F1F1F"/>
                </a:solidFill>
                <a:latin typeface="Source Han Sans JP"/>
                <a:ea typeface="Source Han Sans JP"/>
                <a:cs typeface="Roboto"/>
                <a:sym typeface="Source Han Sans JP"/>
              </a:rPr>
              <a:t>(</a:t>
            </a:r>
            <a:r>
              <a:rPr lang="ja-JP" altLang="en-US" sz="2400" spc="120">
                <a:solidFill>
                  <a:srgbClr val="4D4B4B"/>
                </a:solidFill>
                <a:latin typeface="Source Han Sans JP"/>
                <a:ea typeface="Source Han Sans JP"/>
                <a:cs typeface="Source Han Sans JP"/>
                <a:sym typeface="Source Han Sans JP"/>
              </a:rPr>
              <a:t>ロジスティック回帰、サポートベクターマシン、決定木、ランダムフォレスト、</a:t>
            </a:r>
            <a:r>
              <a:rPr lang="en-US" altLang="ja-JP" sz="2400" spc="120" dirty="0" err="1">
                <a:solidFill>
                  <a:srgbClr val="4D4B4B"/>
                </a:solidFill>
                <a:latin typeface="Source Han Sans JP"/>
                <a:ea typeface="Source Han Sans JP"/>
                <a:cs typeface="Source Han Sans JP"/>
                <a:sym typeface="Source Han Sans JP"/>
              </a:rPr>
              <a:t>XGBoost</a:t>
            </a:r>
            <a:r>
              <a:rPr lang="ja-JP" altLang="en-US" sz="2400" spc="120">
                <a:solidFill>
                  <a:srgbClr val="4D4B4B"/>
                </a:solidFill>
                <a:latin typeface="Source Han Sans JP"/>
                <a:ea typeface="Source Han Sans JP"/>
                <a:cs typeface="Source Han Sans JP"/>
                <a:sym typeface="Source Han Sans JP"/>
              </a:rPr>
              <a:t>、</a:t>
            </a:r>
            <a:r>
              <a:rPr lang="en-US" altLang="ja-JP" sz="2400" spc="120" dirty="0" err="1">
                <a:solidFill>
                  <a:srgbClr val="4D4B4B"/>
                </a:solidFill>
                <a:latin typeface="Source Han Sans JP"/>
                <a:ea typeface="Source Han Sans JP"/>
                <a:cs typeface="Source Han Sans JP"/>
                <a:sym typeface="Source Han Sans JP"/>
              </a:rPr>
              <a:t>LightGBM</a:t>
            </a:r>
            <a:r>
              <a:rPr lang="en-US" altLang="ja-JP" sz="2400" spc="120" dirty="0">
                <a:solidFill>
                  <a:srgbClr val="4D4B4B"/>
                </a:solidFill>
                <a:latin typeface="Source Han Sans JP"/>
                <a:ea typeface="Source Han Sans JP"/>
                <a:cs typeface="Source Han Sans JP"/>
                <a:sym typeface="Source Han Sans JP"/>
              </a:rPr>
              <a:t>)</a:t>
            </a:r>
            <a:r>
              <a:rPr lang="ja-JP" altLang="en-US" sz="2400" spc="120">
                <a:solidFill>
                  <a:srgbClr val="4D4B4B"/>
                </a:solidFill>
                <a:latin typeface="Source Han Sans JP"/>
                <a:ea typeface="Source Han Sans JP"/>
                <a:cs typeface="Source Han Sans JP"/>
                <a:sym typeface="Source Han Sans JP"/>
              </a:rPr>
              <a:t>を試行し、精度が最も高いモデルを選択する方針とした。</a:t>
            </a:r>
            <a:endParaRPr lang="en-US" altLang="ja-JP" sz="2400" spc="120">
              <a:solidFill>
                <a:srgbClr val="4D4B4B"/>
              </a:solidFill>
              <a:latin typeface="Source Han Sans JP"/>
              <a:ea typeface="Source Han Sans JP"/>
              <a:cs typeface="Source Han Sans JP"/>
            </a:endParaRPr>
          </a:p>
          <a:p>
            <a:pPr algn="l">
              <a:lnSpc>
                <a:spcPts val="3840"/>
              </a:lnSpc>
            </a:pPr>
            <a:endParaRPr lang="en-US" altLang="ja-JP" sz="2400" spc="120" dirty="0">
              <a:solidFill>
                <a:srgbClr val="4D4B4B"/>
              </a:solidFill>
              <a:latin typeface="Source Han Sans JP"/>
              <a:ea typeface="Source Han Sans JP"/>
              <a:cs typeface="Source Han Sans JP"/>
              <a:sym typeface="Source Han Sans JP"/>
            </a:endParaRPr>
          </a:p>
          <a:p>
            <a:pPr marL="342900" indent="-342900" algn="l">
              <a:lnSpc>
                <a:spcPts val="3840"/>
              </a:lnSpc>
              <a:buFont typeface="Wingdings" pitchFamily="2" charset="2"/>
              <a:buChar char="ü"/>
            </a:pPr>
            <a:r>
              <a:rPr lang="ja-JP" altLang="en-US" sz="2400" spc="120">
                <a:solidFill>
                  <a:srgbClr val="4D4B4B"/>
                </a:solidFill>
                <a:latin typeface="Source Han Sans JP"/>
                <a:ea typeface="Source Han Sans JP"/>
                <a:cs typeface="Source Han Sans JP"/>
                <a:sym typeface="Source Han Sans JP"/>
              </a:rPr>
              <a:t>評価指標：モデルの精度を決める評価指標は再現率</a:t>
            </a:r>
            <a:r>
              <a:rPr lang="en-US" altLang="ja-JP" sz="2400" spc="120" dirty="0">
                <a:solidFill>
                  <a:srgbClr val="4D4B4B"/>
                </a:solidFill>
                <a:latin typeface="Source Han Sans JP"/>
                <a:ea typeface="Source Han Sans JP"/>
                <a:cs typeface="Source Han Sans JP"/>
                <a:sym typeface="Source Han Sans JP"/>
              </a:rPr>
              <a:t>(Recall)</a:t>
            </a:r>
            <a:r>
              <a:rPr lang="ja-JP" altLang="en-US" sz="2400" spc="120">
                <a:solidFill>
                  <a:srgbClr val="4D4B4B"/>
                </a:solidFill>
                <a:latin typeface="Source Han Sans JP"/>
                <a:ea typeface="Source Han Sans JP"/>
                <a:cs typeface="Source Han Sans JP"/>
                <a:sym typeface="Source Han Sans JP"/>
              </a:rPr>
              <a:t>を使用する。解約したユーザーのうち、モデルが正確に特定できたユーザーの数を示す指標である。解約するユーザーを見逃さないようにしたいため、重視すべき指標とした。</a:t>
            </a:r>
            <a:endParaRPr lang="en-US" altLang="ja-JP" sz="2400" spc="120" dirty="0">
              <a:solidFill>
                <a:srgbClr val="4D4B4B"/>
              </a:solidFill>
              <a:latin typeface="Source Han Sans JP"/>
              <a:ea typeface="Source Han Sans JP"/>
              <a:cs typeface="Source Han Sans JP"/>
              <a:sym typeface="Source Han Sans JP"/>
            </a:endParaRPr>
          </a:p>
          <a:p>
            <a:pPr marL="342900" indent="-342900" algn="l">
              <a:lnSpc>
                <a:spcPts val="3840"/>
              </a:lnSpc>
              <a:buFont typeface="Wingdings" pitchFamily="2" charset="2"/>
              <a:buChar char="ü"/>
            </a:pPr>
            <a:endParaRPr lang="en-US" altLang="ja-JP" sz="2400" spc="120" dirty="0">
              <a:solidFill>
                <a:srgbClr val="4D4B4B"/>
              </a:solidFill>
              <a:latin typeface="Source Han Sans JP"/>
              <a:ea typeface="Source Han Sans JP"/>
              <a:cs typeface="Source Han Sans JP"/>
              <a:sym typeface="Source Han Sans JP"/>
            </a:endParaRPr>
          </a:p>
          <a:p>
            <a:pPr marL="342900" indent="-342900" algn="l">
              <a:lnSpc>
                <a:spcPts val="3840"/>
              </a:lnSpc>
              <a:buFont typeface="Wingdings" pitchFamily="2" charset="2"/>
              <a:buChar char="ü"/>
            </a:pPr>
            <a:r>
              <a:rPr lang="ja-JP" altLang="en-US" sz="2400" spc="120">
                <a:solidFill>
                  <a:srgbClr val="4D4B4B"/>
                </a:solidFill>
                <a:latin typeface="Source Han Sans JP"/>
                <a:ea typeface="Source Han Sans JP"/>
                <a:cs typeface="Source Han Sans JP"/>
                <a:sym typeface="Source Han Sans JP"/>
              </a:rPr>
              <a:t>目標精度：再現率</a:t>
            </a:r>
            <a:r>
              <a:rPr lang="en-US" altLang="ja-JP" sz="2400" spc="120" dirty="0">
                <a:solidFill>
                  <a:srgbClr val="4D4B4B"/>
                </a:solidFill>
                <a:latin typeface="Source Han Sans JP"/>
                <a:ea typeface="Source Han Sans JP"/>
                <a:cs typeface="Source Han Sans JP"/>
                <a:sym typeface="Source Han Sans JP"/>
              </a:rPr>
              <a:t>80%</a:t>
            </a:r>
            <a:r>
              <a:rPr lang="ja-JP" altLang="en-US" sz="2400" spc="120">
                <a:solidFill>
                  <a:srgbClr val="4D4B4B"/>
                </a:solidFill>
                <a:latin typeface="Source Han Sans JP"/>
                <a:ea typeface="Source Han Sans JP"/>
                <a:cs typeface="Source Han Sans JP"/>
                <a:sym typeface="Source Han Sans JP"/>
              </a:rPr>
              <a:t>以上を目標とする。再現率</a:t>
            </a:r>
            <a:r>
              <a:rPr lang="en-US" altLang="ja-JP" sz="2400" spc="120" dirty="0">
                <a:solidFill>
                  <a:srgbClr val="4D4B4B"/>
                </a:solidFill>
                <a:latin typeface="Source Han Sans JP"/>
                <a:ea typeface="Source Han Sans JP"/>
                <a:cs typeface="Source Han Sans JP"/>
                <a:sym typeface="Source Han Sans JP"/>
              </a:rPr>
              <a:t>80%</a:t>
            </a:r>
            <a:r>
              <a:rPr lang="ja-JP" altLang="en-US" sz="2400" spc="120">
                <a:solidFill>
                  <a:srgbClr val="4D4B4B"/>
                </a:solidFill>
                <a:latin typeface="Source Han Sans JP"/>
                <a:ea typeface="Source Han Sans JP"/>
                <a:cs typeface="Source Han Sans JP"/>
                <a:sym typeface="Source Han Sans JP"/>
              </a:rPr>
              <a:t>の場合、解約するユーザーの</a:t>
            </a:r>
            <a:r>
              <a:rPr lang="en-US" altLang="ja-JP" sz="2400" spc="120" dirty="0">
                <a:solidFill>
                  <a:srgbClr val="4D4B4B"/>
                </a:solidFill>
                <a:latin typeface="Source Han Sans JP"/>
                <a:ea typeface="Source Han Sans JP"/>
                <a:cs typeface="Source Han Sans JP"/>
                <a:sym typeface="Source Han Sans JP"/>
              </a:rPr>
              <a:t>80%</a:t>
            </a:r>
            <a:r>
              <a:rPr lang="ja-JP" altLang="en-US" sz="2400" spc="120">
                <a:solidFill>
                  <a:srgbClr val="4D4B4B"/>
                </a:solidFill>
                <a:latin typeface="Source Han Sans JP"/>
                <a:ea typeface="Source Han Sans JP"/>
                <a:cs typeface="Source Han Sans JP"/>
                <a:sym typeface="Source Han Sans JP"/>
              </a:rPr>
              <a:t>は予測できるモデルということである。</a:t>
            </a:r>
            <a:endParaRPr lang="en-US" sz="2400" spc="120" dirty="0">
              <a:solidFill>
                <a:srgbClr val="4D4B4B"/>
              </a:solidFill>
              <a:latin typeface="Source Han Sans JP"/>
              <a:ea typeface="Source Han Sans JP"/>
              <a:cs typeface="Source Han Sans JP"/>
              <a:sym typeface="Source Han Sans JP"/>
            </a:endParaRPr>
          </a:p>
        </p:txBody>
      </p:sp>
      <p:sp>
        <p:nvSpPr>
          <p:cNvPr id="13" name="TextBox 12">
            <a:extLst>
              <a:ext uri="{FF2B5EF4-FFF2-40B4-BE49-F238E27FC236}">
                <a16:creationId xmlns:a16="http://schemas.microsoft.com/office/drawing/2014/main" id="{B9062A2B-1418-FA3D-C2E4-D7960693C5C7}"/>
              </a:ext>
            </a:extLst>
          </p:cNvPr>
          <p:cNvSpPr txBox="1"/>
          <p:nvPr/>
        </p:nvSpPr>
        <p:spPr>
          <a:xfrm>
            <a:off x="-271732" y="3232464"/>
            <a:ext cx="4137147" cy="563878"/>
          </a:xfrm>
          <a:prstGeom prst="rect">
            <a:avLst/>
          </a:prstGeom>
        </p:spPr>
        <p:txBody>
          <a:bodyPr wrap="square" lIns="0" tIns="0" rIns="0" bIns="0" rtlCol="0" anchor="t">
            <a:spAutoFit/>
          </a:bodyPr>
          <a:lstStyle/>
          <a:p>
            <a:pPr algn="ctr">
              <a:lnSpc>
                <a:spcPts val="4620"/>
              </a:lnSpc>
            </a:pPr>
            <a:r>
              <a:rPr lang="en-US" sz="3300" b="1" spc="495" dirty="0" err="1">
                <a:solidFill>
                  <a:srgbClr val="3C3333"/>
                </a:solidFill>
                <a:latin typeface="Source Han Sans JP Heavy"/>
                <a:ea typeface="Source Han Sans JP Heavy"/>
                <a:cs typeface="Source Han Sans JP Heavy"/>
                <a:sym typeface="Source Han Sans JP Heavy"/>
              </a:rPr>
              <a:t>前提</a:t>
            </a:r>
            <a:endParaRPr lang="en-US" sz="3300" b="1" spc="495" dirty="0">
              <a:solidFill>
                <a:srgbClr val="3C3333"/>
              </a:solidFill>
              <a:latin typeface="Source Han Sans JP Heavy"/>
              <a:ea typeface="Source Han Sans JP Heavy"/>
              <a:cs typeface="Source Han Sans JP Heavy"/>
              <a:sym typeface="Source Han Sans JP Heavy"/>
            </a:endParaRPr>
          </a:p>
        </p:txBody>
      </p:sp>
      <p:sp>
        <p:nvSpPr>
          <p:cNvPr id="21" name="TextBox 12">
            <a:extLst>
              <a:ext uri="{FF2B5EF4-FFF2-40B4-BE49-F238E27FC236}">
                <a16:creationId xmlns:a16="http://schemas.microsoft.com/office/drawing/2014/main" id="{25D9DA7E-19BB-E0BC-A31C-463695001B30}"/>
              </a:ext>
            </a:extLst>
          </p:cNvPr>
          <p:cNvSpPr txBox="1"/>
          <p:nvPr/>
        </p:nvSpPr>
        <p:spPr>
          <a:xfrm>
            <a:off x="1327090" y="1911959"/>
            <a:ext cx="15401944" cy="1152110"/>
          </a:xfrm>
          <a:prstGeom prst="rect">
            <a:avLst/>
          </a:prstGeom>
        </p:spPr>
        <p:txBody>
          <a:bodyPr wrap="square" lIns="0" tIns="0" rIns="0" bIns="0" rtlCol="0" anchor="t">
            <a:spAutoFit/>
          </a:bodyPr>
          <a:lstStyle/>
          <a:p>
            <a:pPr>
              <a:lnSpc>
                <a:spcPts val="4620"/>
              </a:lnSpc>
            </a:pPr>
            <a:r>
              <a:rPr lang="en-US" sz="3600" b="1" spc="495" dirty="0">
                <a:solidFill>
                  <a:srgbClr val="3C3333"/>
                </a:solidFill>
                <a:latin typeface="Source Han Sans JP Heavy"/>
                <a:ea typeface="Source Han Sans JP Heavy"/>
                <a:cs typeface="Source Han Sans JP Heavy"/>
                <a:sym typeface="Source Han Sans JP Heavy"/>
              </a:rPr>
              <a:t>分析タスク01</a:t>
            </a:r>
          </a:p>
          <a:p>
            <a:pPr>
              <a:lnSpc>
                <a:spcPts val="4620"/>
              </a:lnSpc>
            </a:pPr>
            <a:r>
              <a:rPr lang="ja-JP" altLang="en-US" sz="3600" spc="120">
                <a:solidFill>
                  <a:srgbClr val="4D4B4B"/>
                </a:solidFill>
                <a:latin typeface="Source Han Sans JP"/>
                <a:ea typeface="Source Han Sans JP"/>
                <a:cs typeface="Source Han Sans JP"/>
                <a:sym typeface="Source Han Sans JP"/>
              </a:rPr>
              <a:t>解約する可能性の高そうな顧客を判別するモデルを作る</a:t>
            </a:r>
            <a:endParaRPr lang="en-US" sz="3600" b="1" spc="495" dirty="0">
              <a:solidFill>
                <a:srgbClr val="3C3333"/>
              </a:solidFill>
              <a:latin typeface="Source Han Sans JP Heavy"/>
              <a:ea typeface="Source Han Sans JP Heavy"/>
              <a:cs typeface="Source Han Sans JP Heavy"/>
              <a:sym typeface="Source Han Sans JP Heavy"/>
            </a:endParaRPr>
          </a:p>
        </p:txBody>
      </p:sp>
    </p:spTree>
    <p:extLst>
      <p:ext uri="{BB962C8B-B14F-4D97-AF65-F5344CB8AC3E}">
        <p14:creationId xmlns:p14="http://schemas.microsoft.com/office/powerpoint/2010/main" val="23371453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3432</TotalTime>
  <Words>2047</Words>
  <Application>Microsoft Office PowerPoint</Application>
  <PresentationFormat>ユーザー設定</PresentationFormat>
  <Paragraphs>186</Paragraphs>
  <Slides>26</Slides>
  <Notes>0</Notes>
  <HiddenSlides>0</HiddenSlides>
  <MMClips>0</MMClips>
  <ScaleCrop>false</ScaleCrop>
  <HeadingPairs>
    <vt:vector size="4" baseType="variant">
      <vt:variant>
        <vt:lpstr>テーマ</vt:lpstr>
      </vt:variant>
      <vt:variant>
        <vt:i4>1</vt:i4>
      </vt:variant>
      <vt:variant>
        <vt:lpstr>スライド タイトル</vt:lpstr>
      </vt:variant>
      <vt:variant>
        <vt:i4>26</vt:i4>
      </vt:variant>
    </vt:vector>
  </HeadingPairs>
  <TitlesOfParts>
    <vt:vector size="27" baseType="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白 モノトーン シンプル スタイリッシュ 会社説明 プレゼンテーション</dc:title>
  <cp:lastModifiedBy>Yokota Shunsuke</cp:lastModifiedBy>
  <cp:revision>732</cp:revision>
  <dcterms:created xsi:type="dcterms:W3CDTF">2006-08-16T00:00:00Z</dcterms:created>
  <dcterms:modified xsi:type="dcterms:W3CDTF">2024-12-22T07:05:49Z</dcterms:modified>
  <dc:identifier>DAGU6IJB8jc</dc:identifier>
</cp:coreProperties>
</file>

<file path=docProps/thumbnail.jpeg>
</file>